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31"/>
  </p:notesMasterIdLst>
  <p:sldIdLst>
    <p:sldId id="256" r:id="rId2"/>
    <p:sldId id="714" r:id="rId3"/>
    <p:sldId id="674" r:id="rId4"/>
    <p:sldId id="718" r:id="rId5"/>
    <p:sldId id="716" r:id="rId6"/>
    <p:sldId id="715" r:id="rId7"/>
    <p:sldId id="717" r:id="rId8"/>
    <p:sldId id="719" r:id="rId9"/>
    <p:sldId id="713" r:id="rId10"/>
    <p:sldId id="721" r:id="rId11"/>
    <p:sldId id="712" r:id="rId12"/>
    <p:sldId id="723" r:id="rId13"/>
    <p:sldId id="724" r:id="rId14"/>
    <p:sldId id="725" r:id="rId15"/>
    <p:sldId id="726" r:id="rId16"/>
    <p:sldId id="727" r:id="rId17"/>
    <p:sldId id="728" r:id="rId18"/>
    <p:sldId id="676" r:id="rId19"/>
    <p:sldId id="739" r:id="rId20"/>
    <p:sldId id="711" r:id="rId21"/>
    <p:sldId id="729" r:id="rId22"/>
    <p:sldId id="730" r:id="rId23"/>
    <p:sldId id="731" r:id="rId24"/>
    <p:sldId id="732" r:id="rId25"/>
    <p:sldId id="733" r:id="rId26"/>
    <p:sldId id="734" r:id="rId27"/>
    <p:sldId id="735" r:id="rId28"/>
    <p:sldId id="736" r:id="rId29"/>
    <p:sldId id="3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B58"/>
    <a:srgbClr val="292D78"/>
    <a:srgbClr val="2F5597"/>
    <a:srgbClr val="21275D"/>
    <a:srgbClr val="161A3E"/>
    <a:srgbClr val="0062A1"/>
    <a:srgbClr val="333F50"/>
    <a:srgbClr val="8497B0"/>
    <a:srgbClr val="8FAADC"/>
    <a:srgbClr val="626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0" autoAdjust="0"/>
    <p:restoredTop sz="93423" autoAdjust="0"/>
  </p:normalViewPr>
  <p:slideViewPr>
    <p:cSldViewPr snapToGrid="0">
      <p:cViewPr varScale="1">
        <p:scale>
          <a:sx n="83" d="100"/>
          <a:sy n="83" d="100"/>
        </p:scale>
        <p:origin x="208" y="728"/>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09/11/24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47FFB008-8E38-46F5-BCB9-8CFEF233CF3A}" type="slidenum">
              <a:rPr lang="en-IN" smtClean="0"/>
              <a:t>6</a:t>
            </a:fld>
            <a:endParaRPr lang="en-IN" dirty="0"/>
          </a:p>
        </p:txBody>
      </p:sp>
    </p:spTree>
    <p:extLst>
      <p:ext uri="{BB962C8B-B14F-4D97-AF65-F5344CB8AC3E}">
        <p14:creationId xmlns:p14="http://schemas.microsoft.com/office/powerpoint/2010/main" val="9441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18</a:t>
            </a:fld>
            <a:endParaRPr lang="en-IN" dirty="0"/>
          </a:p>
        </p:txBody>
      </p:sp>
    </p:spTree>
    <p:extLst>
      <p:ext uri="{BB962C8B-B14F-4D97-AF65-F5344CB8AC3E}">
        <p14:creationId xmlns:p14="http://schemas.microsoft.com/office/powerpoint/2010/main" val="179788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47FFB008-8E38-46F5-BCB9-8CFEF233CF3A}" type="slidenum">
              <a:rPr lang="en-IN" smtClean="0"/>
              <a:t>20</a:t>
            </a:fld>
            <a:endParaRPr lang="en-IN" dirty="0"/>
          </a:p>
        </p:txBody>
      </p:sp>
    </p:spTree>
    <p:extLst>
      <p:ext uri="{BB962C8B-B14F-4D97-AF65-F5344CB8AC3E}">
        <p14:creationId xmlns:p14="http://schemas.microsoft.com/office/powerpoint/2010/main" val="8352507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Credit Card Usage Segmentation</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8CEA-EB0D-3FAF-9F6A-02C73AB1A553}"/>
              </a:ext>
            </a:extLst>
          </p:cNvPr>
          <p:cNvSpPr>
            <a:spLocks noGrp="1"/>
          </p:cNvSpPr>
          <p:nvPr>
            <p:ph type="title"/>
          </p:nvPr>
        </p:nvSpPr>
        <p:spPr/>
        <p:txBody>
          <a:bodyPr>
            <a:normAutofit/>
          </a:bodyPr>
          <a:lstStyle/>
          <a:p>
            <a:r>
              <a:rPr lang="en-AE" sz="3600" dirty="0"/>
              <a:t>Clustering Methods</a:t>
            </a:r>
          </a:p>
        </p:txBody>
      </p:sp>
      <p:sp>
        <p:nvSpPr>
          <p:cNvPr id="3" name="Content Placeholder 2">
            <a:extLst>
              <a:ext uri="{FF2B5EF4-FFF2-40B4-BE49-F238E27FC236}">
                <a16:creationId xmlns:a16="http://schemas.microsoft.com/office/drawing/2014/main" id="{29798B61-D874-248B-8E54-E138022B1C6C}"/>
              </a:ext>
            </a:extLst>
          </p:cNvPr>
          <p:cNvSpPr>
            <a:spLocks noGrp="1"/>
          </p:cNvSpPr>
          <p:nvPr>
            <p:ph idx="1"/>
          </p:nvPr>
        </p:nvSpPr>
        <p:spPr/>
        <p:txBody>
          <a:bodyPr>
            <a:normAutofit/>
          </a:bodyPr>
          <a:lstStyle/>
          <a:p>
            <a:r>
              <a:rPr lang="en-AE" sz="2400"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m</a:t>
            </a:r>
            <a:r>
              <a:rPr lang="en-AE" sz="2400" dirty="0">
                <a:latin typeface="Arial" panose="020B0604020202020204" pitchFamily="34" charset="0"/>
                <a:cs typeface="Arial" panose="020B0604020202020204" pitchFamily="34" charset="0"/>
              </a:rPr>
              <a:t>eans clustering</a:t>
            </a:r>
          </a:p>
          <a:p>
            <a:pPr lvl="1"/>
            <a:r>
              <a:rPr lang="en-AE" dirty="0">
                <a:latin typeface="Arial" panose="020B0604020202020204" pitchFamily="34" charset="0"/>
                <a:cs typeface="Arial" panose="020B0604020202020204" pitchFamily="34" charset="0"/>
              </a:rPr>
              <a:t>Efficient for larger datasets with clear spherical clusters. </a:t>
            </a:r>
          </a:p>
          <a:p>
            <a:r>
              <a:rPr lang="en-AE" sz="2400" dirty="0">
                <a:latin typeface="Arial" panose="020B0604020202020204" pitchFamily="34" charset="0"/>
                <a:cs typeface="Arial" panose="020B0604020202020204" pitchFamily="34" charset="0"/>
              </a:rPr>
              <a:t>Agglomerative clustering</a:t>
            </a:r>
          </a:p>
          <a:p>
            <a:pPr lvl="1"/>
            <a:r>
              <a:rPr lang="en-AE" dirty="0">
                <a:latin typeface="Arial" panose="020B0604020202020204" pitchFamily="34" charset="0"/>
                <a:cs typeface="Arial" panose="020B0604020202020204" pitchFamily="34" charset="0"/>
              </a:rPr>
              <a:t>Useful for smaller datasets or when the natural heirarchy is important</a:t>
            </a:r>
          </a:p>
          <a:p>
            <a:r>
              <a:rPr lang="en-AE" sz="2400" dirty="0">
                <a:latin typeface="Arial" panose="020B0604020202020204" pitchFamily="34" charset="0"/>
                <a:cs typeface="Arial" panose="020B0604020202020204" pitchFamily="34" charset="0"/>
              </a:rPr>
              <a:t>DBSCAN</a:t>
            </a:r>
          </a:p>
          <a:p>
            <a:pPr lvl="1"/>
            <a:r>
              <a:rPr lang="en-AE" dirty="0">
                <a:latin typeface="Arial" panose="020B0604020202020204" pitchFamily="34" charset="0"/>
                <a:cs typeface="Arial" panose="020B0604020202020204" pitchFamily="34" charset="0"/>
              </a:rPr>
              <a:t>Ideal if varying densities within the clusters are suspected. </a:t>
            </a:r>
            <a:r>
              <a:rPr lang="en-US" dirty="0">
                <a:latin typeface="Arial" panose="020B0604020202020204" pitchFamily="34" charset="0"/>
                <a:cs typeface="Arial" panose="020B0604020202020204" pitchFamily="34" charset="0"/>
              </a:rPr>
              <a:t>T</a:t>
            </a:r>
            <a:r>
              <a:rPr lang="en-AE" dirty="0">
                <a:latin typeface="Arial" panose="020B0604020202020204" pitchFamily="34" charset="0"/>
                <a:cs typeface="Arial" panose="020B0604020202020204" pitchFamily="34" charset="0"/>
              </a:rPr>
              <a:t>hough it struggles with high-dimensional data.</a:t>
            </a:r>
          </a:p>
        </p:txBody>
      </p:sp>
    </p:spTree>
    <p:extLst>
      <p:ext uri="{BB962C8B-B14F-4D97-AF65-F5344CB8AC3E}">
        <p14:creationId xmlns:p14="http://schemas.microsoft.com/office/powerpoint/2010/main" val="387636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D712C5-26E2-0567-F956-95C49C8C5180}"/>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a:xfrm>
            <a:off x="-591611" y="1746897"/>
            <a:ext cx="5056909" cy="2554290"/>
          </a:xfrm>
        </p:spPr>
        <p:txBody>
          <a:bodyPr>
            <a:normAutofit/>
          </a:bodyPr>
          <a:lstStyle/>
          <a:p>
            <a:pPr algn="ctr"/>
            <a:r>
              <a:rPr lang="en-IN" sz="4400" dirty="0">
                <a:solidFill>
                  <a:schemeClr val="bg1"/>
                </a:solidFill>
                <a:latin typeface="Arial" panose="020B0604020202020204" pitchFamily="34" charset="0"/>
                <a:cs typeface="Arial" panose="020B0604020202020204" pitchFamily="34" charset="0"/>
              </a:rPr>
              <a:t>KMEANS</a:t>
            </a:r>
            <a:br>
              <a:rPr lang="en-IN" sz="4400" dirty="0">
                <a:solidFill>
                  <a:schemeClr val="bg1"/>
                </a:solidFill>
                <a:latin typeface="Arial" panose="020B0604020202020204" pitchFamily="34" charset="0"/>
                <a:cs typeface="Arial" panose="020B0604020202020204" pitchFamily="34" charset="0"/>
              </a:rPr>
            </a:br>
            <a:r>
              <a:rPr lang="en-IN" sz="4400" dirty="0">
                <a:solidFill>
                  <a:schemeClr val="bg1"/>
                </a:solidFill>
                <a:latin typeface="Arial" panose="020B0604020202020204" pitchFamily="34" charset="0"/>
                <a:cs typeface="Arial" panose="020B0604020202020204" pitchFamily="34" charset="0"/>
              </a:rPr>
              <a:t>CLUSTERING</a:t>
            </a:r>
          </a:p>
        </p:txBody>
      </p:sp>
      <p:sp>
        <p:nvSpPr>
          <p:cNvPr id="8" name="Title 1">
            <a:extLst>
              <a:ext uri="{FF2B5EF4-FFF2-40B4-BE49-F238E27FC236}">
                <a16:creationId xmlns:a16="http://schemas.microsoft.com/office/drawing/2014/main" id="{61FD0C3A-8CF0-D296-5DEF-3E4137392480}"/>
              </a:ext>
            </a:extLst>
          </p:cNvPr>
          <p:cNvSpPr txBox="1">
            <a:spLocks/>
          </p:cNvSpPr>
          <p:nvPr/>
        </p:nvSpPr>
        <p:spPr>
          <a:xfrm>
            <a:off x="3759177" y="239878"/>
            <a:ext cx="5499123"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r>
              <a:rPr lang="en-US" sz="2800" i="0" dirty="0">
                <a:solidFill>
                  <a:srgbClr val="3C4043"/>
                </a:solidFill>
                <a:effectLst/>
                <a:latin typeface="Arial" panose="020B0604020202020204" pitchFamily="34" charset="0"/>
                <a:cs typeface="Arial" panose="020B0604020202020204" pitchFamily="34" charset="0"/>
              </a:rPr>
              <a:t>Choosing the number of K</a:t>
            </a:r>
            <a:endParaRPr lang="en-AE" sz="2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8864461-4D46-C96D-18AE-A3D09B19CA7D}"/>
              </a:ext>
            </a:extLst>
          </p:cNvPr>
          <p:cNvSpPr txBox="1"/>
          <p:nvPr/>
        </p:nvSpPr>
        <p:spPr>
          <a:xfrm>
            <a:off x="4034961" y="831562"/>
            <a:ext cx="8069921" cy="1200329"/>
          </a:xfrm>
          <a:prstGeom prst="rect">
            <a:avLst/>
          </a:prstGeom>
          <a:noFill/>
        </p:spPr>
        <p:txBody>
          <a:bodyPr wrap="square" rtlCol="0">
            <a:spAutoFit/>
          </a:bodyPr>
          <a:lstStyle/>
          <a:p>
            <a:r>
              <a:rPr lang="en-AE" sz="2400" dirty="0">
                <a:latin typeface="Arial" panose="020B0604020202020204" pitchFamily="34" charset="0"/>
                <a:cs typeface="Arial" panose="020B0604020202020204" pitchFamily="34" charset="0"/>
              </a:rPr>
              <a:t>To determine the optimal number of Clusters, for alogarith like K</a:t>
            </a:r>
            <a:r>
              <a:rPr lang="en-US" sz="2400" dirty="0">
                <a:latin typeface="Arial" panose="020B0604020202020204" pitchFamily="34" charset="0"/>
                <a:cs typeface="Arial" panose="020B0604020202020204" pitchFamily="34" charset="0"/>
              </a:rPr>
              <a:t>m</a:t>
            </a:r>
            <a:r>
              <a:rPr lang="en-AE" sz="2400" dirty="0">
                <a:latin typeface="Arial" panose="020B0604020202020204" pitchFamily="34" charset="0"/>
                <a:cs typeface="Arial" panose="020B0604020202020204" pitchFamily="34" charset="0"/>
              </a:rPr>
              <a:t>eans use Inertia score or Elbow Method and Silhouette score.</a:t>
            </a:r>
          </a:p>
        </p:txBody>
      </p:sp>
      <p:pic>
        <p:nvPicPr>
          <p:cNvPr id="15" name="Picture 14" descr="A graph with a line&#10;&#10;Description automatically generated">
            <a:extLst>
              <a:ext uri="{FF2B5EF4-FFF2-40B4-BE49-F238E27FC236}">
                <a16:creationId xmlns:a16="http://schemas.microsoft.com/office/drawing/2014/main" id="{D610D13F-CA6C-C2E3-B9F2-1F4078ED6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073" y="1911927"/>
            <a:ext cx="5903696" cy="3227834"/>
          </a:xfrm>
          <a:prstGeom prst="rect">
            <a:avLst/>
          </a:prstGeom>
        </p:spPr>
      </p:pic>
      <p:sp>
        <p:nvSpPr>
          <p:cNvPr id="16" name="TextBox 15">
            <a:extLst>
              <a:ext uri="{FF2B5EF4-FFF2-40B4-BE49-F238E27FC236}">
                <a16:creationId xmlns:a16="http://schemas.microsoft.com/office/drawing/2014/main" id="{169D4376-1162-88D1-F314-D4B95C1F7C36}"/>
              </a:ext>
            </a:extLst>
          </p:cNvPr>
          <p:cNvSpPr txBox="1"/>
          <p:nvPr/>
        </p:nvSpPr>
        <p:spPr>
          <a:xfrm>
            <a:off x="5642088" y="5403273"/>
            <a:ext cx="4855666" cy="308226"/>
          </a:xfrm>
          <a:prstGeom prst="rect">
            <a:avLst/>
          </a:prstGeom>
          <a:noFill/>
        </p:spPr>
        <p:txBody>
          <a:bodyPr wrap="square" rtlCol="0">
            <a:spAutoFit/>
          </a:bodyPr>
          <a:lstStyle/>
          <a:p>
            <a:pPr>
              <a:lnSpc>
                <a:spcPts val="1425"/>
              </a:lnSpc>
            </a:pPr>
            <a:r>
              <a:rPr lang="en-US" sz="2400" b="0" dirty="0">
                <a:solidFill>
                  <a:srgbClr val="1D1B58"/>
                </a:solidFill>
                <a:effectLst/>
              </a:rPr>
              <a:t>Elbow Criterion Method: 7 clusters</a:t>
            </a:r>
          </a:p>
        </p:txBody>
      </p:sp>
    </p:spTree>
    <p:extLst>
      <p:ext uri="{BB962C8B-B14F-4D97-AF65-F5344CB8AC3E}">
        <p14:creationId xmlns:p14="http://schemas.microsoft.com/office/powerpoint/2010/main" val="159436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5090B-0E9C-927C-8F5E-3E691629E1E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CAE74D3-3096-04EA-994D-48EC88BF5377}"/>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Title 1">
            <a:extLst>
              <a:ext uri="{FF2B5EF4-FFF2-40B4-BE49-F238E27FC236}">
                <a16:creationId xmlns:a16="http://schemas.microsoft.com/office/drawing/2014/main" id="{FA4796E5-2047-88F7-330B-6A10070C2B73}"/>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6A97B485-B6BA-B0CC-D7C1-26281D0C5A9C}"/>
              </a:ext>
            </a:extLst>
          </p:cNvPr>
          <p:cNvSpPr txBox="1"/>
          <p:nvPr/>
        </p:nvSpPr>
        <p:spPr>
          <a:xfrm>
            <a:off x="3955825" y="462265"/>
            <a:ext cx="7931375" cy="1200329"/>
          </a:xfrm>
          <a:prstGeom prst="rect">
            <a:avLst/>
          </a:prstGeom>
          <a:noFill/>
        </p:spPr>
        <p:txBody>
          <a:bodyPr wrap="square" rtlCol="0">
            <a:spAutoFit/>
          </a:bodyPr>
          <a:lstStyle/>
          <a:p>
            <a:r>
              <a:rPr lang="en-US" sz="2400" b="1" dirty="0">
                <a:solidFill>
                  <a:srgbClr val="1D1B58"/>
                </a:solidFill>
                <a:latin typeface="Arial" panose="020B0604020202020204" pitchFamily="34" charset="0"/>
                <a:cs typeface="Arial" panose="020B0604020202020204" pitchFamily="34" charset="0"/>
              </a:rPr>
              <a:t>Silhouette Score</a:t>
            </a:r>
          </a:p>
          <a:p>
            <a:r>
              <a:rPr lang="en-US" sz="2400" b="0" i="0" dirty="0">
                <a:solidFill>
                  <a:srgbClr val="1D1B58"/>
                </a:solidFill>
                <a:effectLst/>
                <a:latin typeface="Arial" panose="020B0604020202020204" pitchFamily="34" charset="0"/>
                <a:cs typeface="Arial" panose="020B0604020202020204" pitchFamily="34" charset="0"/>
              </a:rPr>
              <a:t>A higher Silhouette Coefficient score relates to a model with better-defined clusters.</a:t>
            </a:r>
            <a:endParaRPr lang="en-AE" sz="2400" dirty="0">
              <a:solidFill>
                <a:srgbClr val="1D1B58"/>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903EE23A-CAB2-35A1-3BA3-C57B700AADA0}"/>
              </a:ext>
            </a:extLst>
          </p:cNvPr>
          <p:cNvSpPr txBox="1"/>
          <p:nvPr/>
        </p:nvSpPr>
        <p:spPr>
          <a:xfrm>
            <a:off x="5265031" y="5477411"/>
            <a:ext cx="5609782" cy="297004"/>
          </a:xfrm>
          <a:prstGeom prst="rect">
            <a:avLst/>
          </a:prstGeom>
          <a:noFill/>
        </p:spPr>
        <p:txBody>
          <a:bodyPr wrap="square" rtlCol="0">
            <a:spAutoFit/>
          </a:bodyPr>
          <a:lstStyle/>
          <a:p>
            <a:pPr>
              <a:lnSpc>
                <a:spcPts val="1425"/>
              </a:lnSpc>
            </a:pPr>
            <a:r>
              <a:rPr lang="en-US" sz="2400" b="0" dirty="0">
                <a:solidFill>
                  <a:srgbClr val="1D1B58"/>
                </a:solidFill>
                <a:effectLst/>
                <a:latin typeface="Arial" panose="020B0604020202020204" pitchFamily="34" charset="0"/>
                <a:cs typeface="Arial" panose="020B0604020202020204" pitchFamily="34" charset="0"/>
              </a:rPr>
              <a:t>Silhouette Score Method: 7 clusters</a:t>
            </a:r>
          </a:p>
        </p:txBody>
      </p:sp>
      <p:pic>
        <p:nvPicPr>
          <p:cNvPr id="2" name="Picture 1" descr="A graph with a line&#10;&#10;Description automatically generated">
            <a:extLst>
              <a:ext uri="{FF2B5EF4-FFF2-40B4-BE49-F238E27FC236}">
                <a16:creationId xmlns:a16="http://schemas.microsoft.com/office/drawing/2014/main" id="{FCEDF0DB-E473-7DA8-8F69-008BF4643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940" y="1746897"/>
            <a:ext cx="6541964" cy="3598749"/>
          </a:xfrm>
          <a:prstGeom prst="rect">
            <a:avLst/>
          </a:prstGeom>
        </p:spPr>
      </p:pic>
      <p:sp>
        <p:nvSpPr>
          <p:cNvPr id="10" name="Title 3">
            <a:extLst>
              <a:ext uri="{FF2B5EF4-FFF2-40B4-BE49-F238E27FC236}">
                <a16:creationId xmlns:a16="http://schemas.microsoft.com/office/drawing/2014/main" id="{073FF0E9-0B48-6426-4B64-9519EC9CD293}"/>
              </a:ext>
            </a:extLst>
          </p:cNvPr>
          <p:cNvSpPr txBox="1">
            <a:spLocks/>
          </p:cNvSpPr>
          <p:nvPr/>
        </p:nvSpPr>
        <p:spPr>
          <a:xfrm>
            <a:off x="-591611" y="1746897"/>
            <a:ext cx="5056909" cy="2554290"/>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pPr algn="ctr"/>
            <a:r>
              <a:rPr lang="en-IN" sz="4400">
                <a:solidFill>
                  <a:schemeClr val="bg1"/>
                </a:solidFill>
                <a:latin typeface="Arial" panose="020B0604020202020204" pitchFamily="34" charset="0"/>
                <a:cs typeface="Arial" panose="020B0604020202020204" pitchFamily="34" charset="0"/>
              </a:rPr>
              <a:t>KMEANS</a:t>
            </a:r>
            <a:br>
              <a:rPr lang="en-IN" sz="4400">
                <a:solidFill>
                  <a:schemeClr val="bg1"/>
                </a:solidFill>
                <a:latin typeface="Arial" panose="020B0604020202020204" pitchFamily="34" charset="0"/>
                <a:cs typeface="Arial" panose="020B0604020202020204" pitchFamily="34" charset="0"/>
              </a:rPr>
            </a:br>
            <a:r>
              <a:rPr lang="en-IN" sz="4400">
                <a:solidFill>
                  <a:schemeClr val="bg1"/>
                </a:solidFill>
                <a:latin typeface="Arial" panose="020B0604020202020204" pitchFamily="34" charset="0"/>
                <a:cs typeface="Arial" panose="020B0604020202020204" pitchFamily="34" charset="0"/>
              </a:rPr>
              <a:t>CLUSTERING</a:t>
            </a:r>
            <a:endParaRPr lang="en-IN"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376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47048-170F-B6E6-3726-FF4DA33058B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7FFF54-79E7-1F6C-A093-A95E72AA110E}"/>
              </a:ext>
            </a:extLst>
          </p:cNvPr>
          <p:cNvSpPr>
            <a:spLocks noGrp="1"/>
          </p:cNvSpPr>
          <p:nvPr>
            <p:ph type="title"/>
          </p:nvPr>
        </p:nvSpPr>
        <p:spPr>
          <a:xfrm>
            <a:off x="1265915" y="434637"/>
            <a:ext cx="3822679" cy="612775"/>
          </a:xfrm>
        </p:spPr>
        <p:txBody>
          <a:bodyPr>
            <a:normAutofit fontScale="90000"/>
          </a:bodyPr>
          <a:lstStyle/>
          <a:p>
            <a:r>
              <a:rPr lang="en-US" b="1" i="0" dirty="0" err="1">
                <a:effectLst/>
                <a:latin typeface="Arial" panose="020B0604020202020204" pitchFamily="34" charset="0"/>
                <a:cs typeface="Arial" panose="020B0604020202020204" pitchFamily="34" charset="0"/>
              </a:rPr>
              <a:t>Kmeans</a:t>
            </a:r>
            <a:r>
              <a:rPr lang="en-US" b="1" i="0" dirty="0">
                <a:effectLst/>
                <a:latin typeface="Arial" panose="020B0604020202020204" pitchFamily="34" charset="0"/>
                <a:cs typeface="Arial" panose="020B0604020202020204" pitchFamily="34" charset="0"/>
              </a:rPr>
              <a:t> Clustering</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0550352-AFAF-DED7-E21C-6D54E8DD2B82}"/>
              </a:ext>
            </a:extLst>
          </p:cNvPr>
          <p:cNvSpPr txBox="1"/>
          <p:nvPr/>
        </p:nvSpPr>
        <p:spPr>
          <a:xfrm>
            <a:off x="1167729" y="4821953"/>
            <a:ext cx="4019049" cy="369332"/>
          </a:xfrm>
          <a:prstGeom prst="rect">
            <a:avLst/>
          </a:prstGeom>
          <a:noFill/>
        </p:spPr>
        <p:txBody>
          <a:bodyPr wrap="none" rtlCol="0">
            <a:spAutoFit/>
          </a:bodyPr>
          <a:lstStyle/>
          <a:p>
            <a:r>
              <a:rPr lang="en-AE" dirty="0">
                <a:latin typeface="Arial" panose="020B0604020202020204" pitchFamily="34" charset="0"/>
                <a:cs typeface="Arial" panose="020B0604020202020204" pitchFamily="34" charset="0"/>
              </a:rPr>
              <a:t>3D scatter plot for Kmeans Clustering</a:t>
            </a:r>
          </a:p>
        </p:txBody>
      </p:sp>
      <p:pic>
        <p:nvPicPr>
          <p:cNvPr id="14" name="Picture 13" descr="A colorful blots on a white background&#10;&#10;Description automatically generated">
            <a:extLst>
              <a:ext uri="{FF2B5EF4-FFF2-40B4-BE49-F238E27FC236}">
                <a16:creationId xmlns:a16="http://schemas.microsoft.com/office/drawing/2014/main" id="{9CF98F97-84FC-E7CC-BDB3-CB36241348AA}"/>
              </a:ext>
            </a:extLst>
          </p:cNvPr>
          <p:cNvPicPr>
            <a:picLocks noChangeAspect="1"/>
          </p:cNvPicPr>
          <p:nvPr/>
        </p:nvPicPr>
        <p:blipFill>
          <a:blip r:embed="rId2">
            <a:extLst>
              <a:ext uri="{28A0092B-C50C-407E-A947-70E740481C1C}">
                <a14:useLocalDpi xmlns:a14="http://schemas.microsoft.com/office/drawing/2010/main" val="0"/>
              </a:ext>
            </a:extLst>
          </a:blip>
          <a:srcRect r="66428"/>
          <a:stretch/>
        </p:blipFill>
        <p:spPr>
          <a:xfrm>
            <a:off x="6211379" y="100422"/>
            <a:ext cx="2897898" cy="2834260"/>
          </a:xfrm>
          <a:prstGeom prst="rect">
            <a:avLst/>
          </a:prstGeom>
        </p:spPr>
      </p:pic>
      <p:sp>
        <p:nvSpPr>
          <p:cNvPr id="15" name="TextBox 14">
            <a:extLst>
              <a:ext uri="{FF2B5EF4-FFF2-40B4-BE49-F238E27FC236}">
                <a16:creationId xmlns:a16="http://schemas.microsoft.com/office/drawing/2014/main" id="{0B094B40-D972-0A61-C227-7EDFA84CA994}"/>
              </a:ext>
            </a:extLst>
          </p:cNvPr>
          <p:cNvSpPr txBox="1"/>
          <p:nvPr/>
        </p:nvSpPr>
        <p:spPr>
          <a:xfrm>
            <a:off x="9185838" y="3898623"/>
            <a:ext cx="1892707" cy="923330"/>
          </a:xfrm>
          <a:prstGeom prst="rect">
            <a:avLst/>
          </a:prstGeom>
          <a:noFill/>
        </p:spPr>
        <p:txBody>
          <a:bodyPr wrap="square" rtlCol="0">
            <a:spAutoFit/>
          </a:bodyPr>
          <a:lstStyle/>
          <a:p>
            <a:r>
              <a:rPr lang="en-AE" dirty="0">
                <a:solidFill>
                  <a:schemeClr val="bg1"/>
                </a:solidFill>
                <a:latin typeface="Arial" panose="020B0604020202020204" pitchFamily="34" charset="0"/>
                <a:cs typeface="Arial" panose="020B0604020202020204" pitchFamily="34" charset="0"/>
              </a:rPr>
              <a:t>2D Scatter plot for Kmeans Clustering </a:t>
            </a:r>
          </a:p>
        </p:txBody>
      </p:sp>
      <p:grpSp>
        <p:nvGrpSpPr>
          <p:cNvPr id="18" name="Group 17">
            <a:extLst>
              <a:ext uri="{FF2B5EF4-FFF2-40B4-BE49-F238E27FC236}">
                <a16:creationId xmlns:a16="http://schemas.microsoft.com/office/drawing/2014/main" id="{589BBD62-2B9B-6541-7B96-2AF80886046D}"/>
              </a:ext>
            </a:extLst>
          </p:cNvPr>
          <p:cNvGrpSpPr/>
          <p:nvPr/>
        </p:nvGrpSpPr>
        <p:grpSpPr>
          <a:xfrm>
            <a:off x="108264" y="1047412"/>
            <a:ext cx="5973287" cy="3948936"/>
            <a:chOff x="0" y="943296"/>
            <a:chExt cx="4795652" cy="3450895"/>
          </a:xfrm>
        </p:grpSpPr>
        <p:pic>
          <p:nvPicPr>
            <p:cNvPr id="10" name="Picture 9" descr="A screenshot of a computer&#10;&#10;Description automatically generated">
              <a:extLst>
                <a:ext uri="{FF2B5EF4-FFF2-40B4-BE49-F238E27FC236}">
                  <a16:creationId xmlns:a16="http://schemas.microsoft.com/office/drawing/2014/main" id="{1E65E369-13D9-4730-F52B-20EE0DFACA1C}"/>
                </a:ext>
              </a:extLst>
            </p:cNvPr>
            <p:cNvPicPr>
              <a:picLocks noChangeAspect="1"/>
            </p:cNvPicPr>
            <p:nvPr/>
          </p:nvPicPr>
          <p:blipFill>
            <a:blip r:embed="rId3">
              <a:extLst>
                <a:ext uri="{28A0092B-C50C-407E-A947-70E740481C1C}">
                  <a14:useLocalDpi xmlns:a14="http://schemas.microsoft.com/office/drawing/2010/main" val="0"/>
                </a:ext>
              </a:extLst>
            </a:blip>
            <a:srcRect l="30284" t="36045" r="25071" b="15188"/>
            <a:stretch/>
          </p:blipFill>
          <p:spPr>
            <a:xfrm>
              <a:off x="0" y="943296"/>
              <a:ext cx="4643252" cy="329849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6613BCD4-3B67-967D-95AF-1642D9484A09}"/>
                </a:ext>
              </a:extLst>
            </p:cNvPr>
            <p:cNvPicPr>
              <a:picLocks noChangeAspect="1"/>
            </p:cNvPicPr>
            <p:nvPr/>
          </p:nvPicPr>
          <p:blipFill>
            <a:blip r:embed="rId3">
              <a:extLst>
                <a:ext uri="{28A0092B-C50C-407E-A947-70E740481C1C}">
                  <a14:useLocalDpi xmlns:a14="http://schemas.microsoft.com/office/drawing/2010/main" val="0"/>
                </a:ext>
              </a:extLst>
            </a:blip>
            <a:srcRect l="92466" t="35946" r="1730" b="15287"/>
            <a:stretch/>
          </p:blipFill>
          <p:spPr>
            <a:xfrm>
              <a:off x="4191990" y="1095696"/>
              <a:ext cx="603662" cy="3298495"/>
            </a:xfrm>
            <a:prstGeom prst="rect">
              <a:avLst/>
            </a:prstGeom>
          </p:spPr>
        </p:pic>
      </p:grpSp>
      <p:pic>
        <p:nvPicPr>
          <p:cNvPr id="19" name="Picture 18" descr="A colorful blots on a white background&#10;&#10;Description automatically generated">
            <a:extLst>
              <a:ext uri="{FF2B5EF4-FFF2-40B4-BE49-F238E27FC236}">
                <a16:creationId xmlns:a16="http://schemas.microsoft.com/office/drawing/2014/main" id="{4EFF3267-3D09-8D51-8600-DFD72F18A50D}"/>
              </a:ext>
            </a:extLst>
          </p:cNvPr>
          <p:cNvPicPr>
            <a:picLocks noChangeAspect="1"/>
          </p:cNvPicPr>
          <p:nvPr/>
        </p:nvPicPr>
        <p:blipFill>
          <a:blip r:embed="rId2">
            <a:extLst>
              <a:ext uri="{28A0092B-C50C-407E-A947-70E740481C1C}">
                <a14:useLocalDpi xmlns:a14="http://schemas.microsoft.com/office/drawing/2010/main" val="0"/>
              </a:ext>
            </a:extLst>
          </a:blip>
          <a:srcRect l="66426"/>
          <a:stretch/>
        </p:blipFill>
        <p:spPr>
          <a:xfrm>
            <a:off x="6211379" y="3009402"/>
            <a:ext cx="2897898" cy="2834260"/>
          </a:xfrm>
          <a:prstGeom prst="rect">
            <a:avLst/>
          </a:prstGeom>
        </p:spPr>
      </p:pic>
      <p:pic>
        <p:nvPicPr>
          <p:cNvPr id="20" name="Picture 19" descr="A colorful blots on a white background&#10;&#10;Description automatically generated">
            <a:extLst>
              <a:ext uri="{FF2B5EF4-FFF2-40B4-BE49-F238E27FC236}">
                <a16:creationId xmlns:a16="http://schemas.microsoft.com/office/drawing/2014/main" id="{B90AE1F3-A19D-CC27-7F43-967A8AFF9EA7}"/>
              </a:ext>
            </a:extLst>
          </p:cNvPr>
          <p:cNvPicPr>
            <a:picLocks noChangeAspect="1"/>
          </p:cNvPicPr>
          <p:nvPr/>
        </p:nvPicPr>
        <p:blipFill>
          <a:blip r:embed="rId2">
            <a:extLst>
              <a:ext uri="{28A0092B-C50C-407E-A947-70E740481C1C}">
                <a14:useLocalDpi xmlns:a14="http://schemas.microsoft.com/office/drawing/2010/main" val="0"/>
              </a:ext>
            </a:extLst>
          </a:blip>
          <a:srcRect l="33430" r="32997"/>
          <a:stretch/>
        </p:blipFill>
        <p:spPr>
          <a:xfrm>
            <a:off x="9185838" y="100422"/>
            <a:ext cx="2897898" cy="2834260"/>
          </a:xfrm>
          <a:prstGeom prst="rect">
            <a:avLst/>
          </a:prstGeom>
        </p:spPr>
      </p:pic>
    </p:spTree>
    <p:extLst>
      <p:ext uri="{BB962C8B-B14F-4D97-AF65-F5344CB8AC3E}">
        <p14:creationId xmlns:p14="http://schemas.microsoft.com/office/powerpoint/2010/main" val="2537755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7DAB3-1A77-EA0A-92F7-046CA321F9A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91DC833-2D83-7A46-F436-00A62136A978}"/>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604A23FC-896B-11A8-1B7F-9A6FC2BBBAA7}"/>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A6732F19-EA9C-8D51-ED35-8DC78830A7A5}"/>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6FCB465F-22BE-6C7F-95F8-3B8DDDBC4A16}"/>
              </a:ext>
            </a:extLst>
          </p:cNvPr>
          <p:cNvSpPr txBox="1"/>
          <p:nvPr/>
        </p:nvSpPr>
        <p:spPr>
          <a:xfrm>
            <a:off x="3955825" y="462265"/>
            <a:ext cx="7575775" cy="1200329"/>
          </a:xfrm>
          <a:prstGeom prst="rect">
            <a:avLst/>
          </a:prstGeom>
          <a:noFill/>
        </p:spPr>
        <p:txBody>
          <a:bodyPr wrap="square" rtlCol="0">
            <a:spAutoFit/>
          </a:bodyPr>
          <a:lstStyle/>
          <a:p>
            <a:r>
              <a:rPr lang="en-US" sz="2400" b="1" dirty="0">
                <a:solidFill>
                  <a:srgbClr val="1D1B58"/>
                </a:solidFill>
                <a:latin typeface="Arial" panose="020B0604020202020204" pitchFamily="34" charset="0"/>
                <a:cs typeface="Arial" panose="020B0604020202020204" pitchFamily="34" charset="0"/>
              </a:rPr>
              <a:t>Silhouette Score</a:t>
            </a:r>
          </a:p>
          <a:p>
            <a:r>
              <a:rPr lang="en-US" sz="2400" b="0" i="0" dirty="0">
                <a:solidFill>
                  <a:srgbClr val="1D1B58"/>
                </a:solidFill>
                <a:effectLst/>
                <a:latin typeface="Arial" panose="020B0604020202020204" pitchFamily="34" charset="0"/>
                <a:cs typeface="Arial" panose="020B0604020202020204" pitchFamily="34" charset="0"/>
              </a:rPr>
              <a:t>A higher Silhouette Coefficient score relates to a model with better-defined clusters.</a:t>
            </a:r>
            <a:endParaRPr lang="en-AE" sz="2400" dirty="0">
              <a:solidFill>
                <a:srgbClr val="1D1B58"/>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C1A398D-283B-8200-141B-4CF8406DEC39}"/>
              </a:ext>
            </a:extLst>
          </p:cNvPr>
          <p:cNvSpPr txBox="1"/>
          <p:nvPr/>
        </p:nvSpPr>
        <p:spPr>
          <a:xfrm>
            <a:off x="5125166" y="5403273"/>
            <a:ext cx="5889511" cy="297004"/>
          </a:xfrm>
          <a:prstGeom prst="rect">
            <a:avLst/>
          </a:prstGeom>
          <a:noFill/>
        </p:spPr>
        <p:txBody>
          <a:bodyPr wrap="square" rtlCol="0">
            <a:spAutoFit/>
          </a:bodyPr>
          <a:lstStyle/>
          <a:p>
            <a:pPr>
              <a:lnSpc>
                <a:spcPts val="1425"/>
              </a:lnSpc>
            </a:pPr>
            <a:r>
              <a:rPr lang="en-US" sz="2400" b="0" dirty="0">
                <a:solidFill>
                  <a:srgbClr val="1D1B58"/>
                </a:solidFill>
                <a:effectLst/>
                <a:latin typeface="Arial" panose="020B0604020202020204" pitchFamily="34" charset="0"/>
                <a:cs typeface="Arial" panose="020B0604020202020204" pitchFamily="34" charset="0"/>
              </a:rPr>
              <a:t>Silhouette Score Method: 7 clusters</a:t>
            </a:r>
          </a:p>
        </p:txBody>
      </p:sp>
      <p:sp>
        <p:nvSpPr>
          <p:cNvPr id="4" name="Title 3">
            <a:extLst>
              <a:ext uri="{FF2B5EF4-FFF2-40B4-BE49-F238E27FC236}">
                <a16:creationId xmlns:a16="http://schemas.microsoft.com/office/drawing/2014/main" id="{0FA503D7-2D5D-7FFF-B0E7-FAA1561729AF}"/>
              </a:ext>
            </a:extLst>
          </p:cNvPr>
          <p:cNvSpPr>
            <a:spLocks noGrp="1"/>
          </p:cNvSpPr>
          <p:nvPr>
            <p:ph type="title"/>
          </p:nvPr>
        </p:nvSpPr>
        <p:spPr>
          <a:xfrm>
            <a:off x="0" y="2216473"/>
            <a:ext cx="4122080" cy="1996025"/>
          </a:xfrm>
        </p:spPr>
        <p:txBody>
          <a:bodyPr>
            <a:normAutofit/>
          </a:bodyPr>
          <a:lstStyle/>
          <a:p>
            <a:pPr algn="ctr"/>
            <a:r>
              <a:rPr lang="en-IN" sz="3200" dirty="0">
                <a:solidFill>
                  <a:schemeClr val="bg1"/>
                </a:solidFill>
                <a:latin typeface="Arial" panose="020B0604020202020204" pitchFamily="34" charset="0"/>
                <a:cs typeface="Arial" panose="020B0604020202020204" pitchFamily="34" charset="0"/>
              </a:rPr>
              <a:t>AGGLOMERATIVE</a:t>
            </a:r>
            <a:br>
              <a:rPr lang="en-IN" sz="3200" dirty="0">
                <a:solidFill>
                  <a:schemeClr val="bg1"/>
                </a:solidFill>
                <a:latin typeface="Arial" panose="020B0604020202020204" pitchFamily="34" charset="0"/>
                <a:cs typeface="Arial" panose="020B0604020202020204" pitchFamily="34" charset="0"/>
              </a:rPr>
            </a:br>
            <a:r>
              <a:rPr lang="en-IN" sz="3200" dirty="0">
                <a:solidFill>
                  <a:schemeClr val="bg1"/>
                </a:solidFill>
                <a:latin typeface="Arial" panose="020B0604020202020204" pitchFamily="34" charset="0"/>
                <a:cs typeface="Arial" panose="020B0604020202020204" pitchFamily="34" charset="0"/>
              </a:rPr>
              <a:t>CLUSTERING</a:t>
            </a:r>
          </a:p>
        </p:txBody>
      </p:sp>
      <p:pic>
        <p:nvPicPr>
          <p:cNvPr id="6" name="Picture 5" descr="A graph with a line&#10;&#10;Description automatically generated">
            <a:extLst>
              <a:ext uri="{FF2B5EF4-FFF2-40B4-BE49-F238E27FC236}">
                <a16:creationId xmlns:a16="http://schemas.microsoft.com/office/drawing/2014/main" id="{3D10B63D-2BF4-9D65-C7B8-963520109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521" y="1662594"/>
            <a:ext cx="6400800" cy="3581400"/>
          </a:xfrm>
          <a:prstGeom prst="rect">
            <a:avLst/>
          </a:prstGeom>
        </p:spPr>
      </p:pic>
    </p:spTree>
    <p:extLst>
      <p:ext uri="{BB962C8B-B14F-4D97-AF65-F5344CB8AC3E}">
        <p14:creationId xmlns:p14="http://schemas.microsoft.com/office/powerpoint/2010/main" val="3566313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D9F4-8956-75D4-ADD2-2798B43F3F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684E9C-AB43-6829-E2E1-632AE610A481}"/>
              </a:ext>
            </a:extLst>
          </p:cNvPr>
          <p:cNvSpPr>
            <a:spLocks noGrp="1"/>
          </p:cNvSpPr>
          <p:nvPr>
            <p:ph type="title"/>
          </p:nvPr>
        </p:nvSpPr>
        <p:spPr>
          <a:xfrm>
            <a:off x="1089901" y="445758"/>
            <a:ext cx="4382328" cy="612775"/>
          </a:xfrm>
        </p:spPr>
        <p:txBody>
          <a:bodyPr>
            <a:normAutofit/>
          </a:bodyPr>
          <a:lstStyle/>
          <a:p>
            <a:r>
              <a:rPr lang="en-US" sz="2800" b="1" i="0" dirty="0">
                <a:effectLst/>
                <a:latin typeface="Arial" panose="020B0604020202020204" pitchFamily="34" charset="0"/>
                <a:cs typeface="Arial" panose="020B0604020202020204" pitchFamily="34" charset="0"/>
              </a:rPr>
              <a:t>Agglomerative Clustering</a:t>
            </a:r>
            <a:endParaRPr lang="en-IN" sz="28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A742F9A-FDA1-3704-A95B-27EC117DABE3}"/>
              </a:ext>
            </a:extLst>
          </p:cNvPr>
          <p:cNvSpPr txBox="1"/>
          <p:nvPr/>
        </p:nvSpPr>
        <p:spPr>
          <a:xfrm>
            <a:off x="963731" y="4832979"/>
            <a:ext cx="4634667" cy="369332"/>
          </a:xfrm>
          <a:prstGeom prst="rect">
            <a:avLst/>
          </a:prstGeom>
          <a:noFill/>
        </p:spPr>
        <p:txBody>
          <a:bodyPr wrap="none" rtlCol="0">
            <a:spAutoFit/>
          </a:bodyPr>
          <a:lstStyle/>
          <a:p>
            <a:r>
              <a:rPr lang="en-AE" dirty="0">
                <a:latin typeface="Arial" panose="020B0604020202020204" pitchFamily="34" charset="0"/>
                <a:cs typeface="Arial" panose="020B0604020202020204" pitchFamily="34" charset="0"/>
              </a:rPr>
              <a:t>3D scatter plot for Agglomerative Clustering</a:t>
            </a:r>
          </a:p>
        </p:txBody>
      </p:sp>
      <p:sp>
        <p:nvSpPr>
          <p:cNvPr id="15" name="TextBox 14">
            <a:extLst>
              <a:ext uri="{FF2B5EF4-FFF2-40B4-BE49-F238E27FC236}">
                <a16:creationId xmlns:a16="http://schemas.microsoft.com/office/drawing/2014/main" id="{6E3AE232-B141-988E-8300-A7F15CA937D3}"/>
              </a:ext>
            </a:extLst>
          </p:cNvPr>
          <p:cNvSpPr txBox="1"/>
          <p:nvPr/>
        </p:nvSpPr>
        <p:spPr>
          <a:xfrm>
            <a:off x="9185838" y="3898623"/>
            <a:ext cx="2042431" cy="923330"/>
          </a:xfrm>
          <a:prstGeom prst="rect">
            <a:avLst/>
          </a:prstGeom>
          <a:noFill/>
        </p:spPr>
        <p:txBody>
          <a:bodyPr wrap="square" rtlCol="0">
            <a:spAutoFit/>
          </a:bodyPr>
          <a:lstStyle/>
          <a:p>
            <a:r>
              <a:rPr lang="en-AE" dirty="0">
                <a:solidFill>
                  <a:schemeClr val="bg1"/>
                </a:solidFill>
                <a:latin typeface="Arial" panose="020B0604020202020204" pitchFamily="34" charset="0"/>
                <a:cs typeface="Arial" panose="020B0604020202020204" pitchFamily="34" charset="0"/>
              </a:rPr>
              <a:t>2D Scatter plot for Agglomerative Clustering </a:t>
            </a:r>
          </a:p>
        </p:txBody>
      </p:sp>
      <p:grpSp>
        <p:nvGrpSpPr>
          <p:cNvPr id="6" name="Group 5">
            <a:extLst>
              <a:ext uri="{FF2B5EF4-FFF2-40B4-BE49-F238E27FC236}">
                <a16:creationId xmlns:a16="http://schemas.microsoft.com/office/drawing/2014/main" id="{9BAB6DA9-2999-2044-6747-A21EB165983B}"/>
              </a:ext>
            </a:extLst>
          </p:cNvPr>
          <p:cNvGrpSpPr/>
          <p:nvPr/>
        </p:nvGrpSpPr>
        <p:grpSpPr>
          <a:xfrm>
            <a:off x="264192" y="1195868"/>
            <a:ext cx="5706534" cy="3326158"/>
            <a:chOff x="381963" y="1626843"/>
            <a:chExt cx="3634544" cy="2032687"/>
          </a:xfrm>
        </p:grpSpPr>
        <p:pic>
          <p:nvPicPr>
            <p:cNvPr id="3" name="Picture 2" descr="A screenshot of a computer&#10;&#10;Description automatically generated">
              <a:extLst>
                <a:ext uri="{FF2B5EF4-FFF2-40B4-BE49-F238E27FC236}">
                  <a16:creationId xmlns:a16="http://schemas.microsoft.com/office/drawing/2014/main" id="{178A7C17-3091-C806-55FF-E8E1CC8070B3}"/>
                </a:ext>
              </a:extLst>
            </p:cNvPr>
            <p:cNvPicPr>
              <a:picLocks noChangeAspect="1"/>
            </p:cNvPicPr>
            <p:nvPr/>
          </p:nvPicPr>
          <p:blipFill>
            <a:blip r:embed="rId2">
              <a:extLst>
                <a:ext uri="{28A0092B-C50C-407E-A947-70E740481C1C}">
                  <a14:useLocalDpi xmlns:a14="http://schemas.microsoft.com/office/drawing/2010/main" val="0"/>
                </a:ext>
              </a:extLst>
            </a:blip>
            <a:srcRect l="30211" t="32185" r="28985" b="29700"/>
            <a:stretch/>
          </p:blipFill>
          <p:spPr>
            <a:xfrm>
              <a:off x="381963" y="1626843"/>
              <a:ext cx="3171465" cy="192658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D727324-33B9-92A9-00A2-ACD9D752AFC3}"/>
                </a:ext>
              </a:extLst>
            </p:cNvPr>
            <p:cNvPicPr>
              <a:picLocks noChangeAspect="1"/>
            </p:cNvPicPr>
            <p:nvPr/>
          </p:nvPicPr>
          <p:blipFill>
            <a:blip r:embed="rId2">
              <a:extLst>
                <a:ext uri="{28A0092B-C50C-407E-A947-70E740481C1C}">
                  <a14:useLocalDpi xmlns:a14="http://schemas.microsoft.com/office/drawing/2010/main" val="0"/>
                </a:ext>
              </a:extLst>
            </a:blip>
            <a:srcRect l="91094" t="32625" r="2031" b="29260"/>
            <a:stretch/>
          </p:blipFill>
          <p:spPr>
            <a:xfrm>
              <a:off x="3482143" y="1732945"/>
              <a:ext cx="534364" cy="1926585"/>
            </a:xfrm>
            <a:prstGeom prst="rect">
              <a:avLst/>
            </a:prstGeom>
          </p:spPr>
        </p:pic>
      </p:grpSp>
      <p:pic>
        <p:nvPicPr>
          <p:cNvPr id="8" name="Picture 7" descr="A colorful blots on a white background&#10;&#10;Description automatically generated">
            <a:extLst>
              <a:ext uri="{FF2B5EF4-FFF2-40B4-BE49-F238E27FC236}">
                <a16:creationId xmlns:a16="http://schemas.microsoft.com/office/drawing/2014/main" id="{C7AA265F-133B-432E-DE74-923F67171A7B}"/>
              </a:ext>
            </a:extLst>
          </p:cNvPr>
          <p:cNvPicPr>
            <a:picLocks noChangeAspect="1"/>
          </p:cNvPicPr>
          <p:nvPr/>
        </p:nvPicPr>
        <p:blipFill>
          <a:blip r:embed="rId3">
            <a:extLst>
              <a:ext uri="{28A0092B-C50C-407E-A947-70E740481C1C}">
                <a14:useLocalDpi xmlns:a14="http://schemas.microsoft.com/office/drawing/2010/main" val="0"/>
              </a:ext>
            </a:extLst>
          </a:blip>
          <a:srcRect l="-415" t="702" r="66044" b="1994"/>
          <a:stretch/>
        </p:blipFill>
        <p:spPr>
          <a:xfrm>
            <a:off x="6172562" y="140122"/>
            <a:ext cx="2924769" cy="2718825"/>
          </a:xfrm>
          <a:prstGeom prst="rect">
            <a:avLst/>
          </a:prstGeom>
        </p:spPr>
      </p:pic>
      <p:pic>
        <p:nvPicPr>
          <p:cNvPr id="11" name="Picture 10" descr="A colorful blots on a white background&#10;&#10;Description automatically generated">
            <a:extLst>
              <a:ext uri="{FF2B5EF4-FFF2-40B4-BE49-F238E27FC236}">
                <a16:creationId xmlns:a16="http://schemas.microsoft.com/office/drawing/2014/main" id="{DAA92E50-3A49-A520-9F32-7C4075BE1C24}"/>
              </a:ext>
            </a:extLst>
          </p:cNvPr>
          <p:cNvPicPr>
            <a:picLocks noChangeAspect="1"/>
          </p:cNvPicPr>
          <p:nvPr/>
        </p:nvPicPr>
        <p:blipFill>
          <a:blip r:embed="rId3">
            <a:extLst>
              <a:ext uri="{28A0092B-C50C-407E-A947-70E740481C1C}">
                <a14:useLocalDpi xmlns:a14="http://schemas.microsoft.com/office/drawing/2010/main" val="0"/>
              </a:ext>
            </a:extLst>
          </a:blip>
          <a:srcRect l="33527" t="359" r="32864" b="2338"/>
          <a:stretch/>
        </p:blipFill>
        <p:spPr>
          <a:xfrm>
            <a:off x="9250680" y="140122"/>
            <a:ext cx="2859928" cy="2718826"/>
          </a:xfrm>
          <a:prstGeom prst="rect">
            <a:avLst/>
          </a:prstGeom>
        </p:spPr>
      </p:pic>
      <p:pic>
        <p:nvPicPr>
          <p:cNvPr id="13" name="Picture 12" descr="A colorful blots on a white background&#10;&#10;Description automatically generated">
            <a:extLst>
              <a:ext uri="{FF2B5EF4-FFF2-40B4-BE49-F238E27FC236}">
                <a16:creationId xmlns:a16="http://schemas.microsoft.com/office/drawing/2014/main" id="{69FF26BC-DAB0-7656-E0D1-0A54646F62FA}"/>
              </a:ext>
            </a:extLst>
          </p:cNvPr>
          <p:cNvPicPr>
            <a:picLocks noChangeAspect="1"/>
          </p:cNvPicPr>
          <p:nvPr/>
        </p:nvPicPr>
        <p:blipFill>
          <a:blip r:embed="rId3">
            <a:extLst>
              <a:ext uri="{28A0092B-C50C-407E-A947-70E740481C1C}">
                <a14:useLocalDpi xmlns:a14="http://schemas.microsoft.com/office/drawing/2010/main" val="0"/>
              </a:ext>
            </a:extLst>
          </a:blip>
          <a:srcRect l="66394" t="1348" r="45" b="1348"/>
          <a:stretch/>
        </p:blipFill>
        <p:spPr>
          <a:xfrm>
            <a:off x="6207017" y="3000875"/>
            <a:ext cx="2890314" cy="2718825"/>
          </a:xfrm>
          <a:prstGeom prst="rect">
            <a:avLst/>
          </a:prstGeom>
        </p:spPr>
      </p:pic>
    </p:spTree>
    <p:extLst>
      <p:ext uri="{BB962C8B-B14F-4D97-AF65-F5344CB8AC3E}">
        <p14:creationId xmlns:p14="http://schemas.microsoft.com/office/powerpoint/2010/main" val="374717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01CAD-7446-8402-D476-2768F9E1CE5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ECFF809-D9F1-DCD9-5569-C3F286BA08B5}"/>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2D731FC8-FACF-8CFF-84E5-F5AE5BB7B072}"/>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888F367A-36DF-9BCE-547B-61EBA0FC1A7D}"/>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6936FA46-2295-F618-EC53-B4F4B2399EF4}"/>
              </a:ext>
            </a:extLst>
          </p:cNvPr>
          <p:cNvSpPr txBox="1"/>
          <p:nvPr/>
        </p:nvSpPr>
        <p:spPr>
          <a:xfrm>
            <a:off x="4604412" y="942431"/>
            <a:ext cx="6931017" cy="2308324"/>
          </a:xfrm>
          <a:prstGeom prst="rect">
            <a:avLst/>
          </a:prstGeom>
          <a:noFill/>
        </p:spPr>
        <p:txBody>
          <a:bodyPr wrap="square" rtlCol="0">
            <a:spAutoFit/>
          </a:bodyPr>
          <a:lstStyle/>
          <a:p>
            <a:r>
              <a:rPr lang="en-US" sz="2400" b="1" i="0" dirty="0">
                <a:effectLst/>
                <a:latin typeface="Arial" panose="020B0604020202020204" pitchFamily="34" charset="0"/>
                <a:cs typeface="Arial" panose="020B0604020202020204" pitchFamily="34" charset="0"/>
              </a:rPr>
              <a:t>DBSCAN</a:t>
            </a:r>
            <a:r>
              <a:rPr lang="en-US" sz="2400" b="0" i="0" dirty="0">
                <a:effectLst/>
                <a:latin typeface="Arial" panose="020B0604020202020204" pitchFamily="34" charset="0"/>
                <a:cs typeface="Arial" panose="020B0604020202020204" pitchFamily="34" charset="0"/>
              </a:rPr>
              <a:t> is a density-based clustering algorithm that works on the assumption that clusters are dense regions in space separated by regions of lower density. </a:t>
            </a:r>
            <a:r>
              <a:rPr lang="en-US" sz="2400" dirty="0">
                <a:latin typeface="Arial" panose="020B0604020202020204" pitchFamily="34" charset="0"/>
                <a:cs typeface="Arial" panose="020B0604020202020204" pitchFamily="34" charset="0"/>
              </a:rPr>
              <a:t>DBSCAN is used to find arbitrary shaped clusters and cluster with noise, like outliers. </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1300341F-2F1B-2F29-E4FF-4100CD5855D4}"/>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latin typeface="Arial" panose="020B0604020202020204" pitchFamily="34" charset="0"/>
                <a:cs typeface="Arial" panose="020B0604020202020204" pitchFamily="34" charset="0"/>
              </a:rPr>
              <a:t>DBSCAN</a:t>
            </a:r>
            <a:br>
              <a:rPr lang="en-IN" sz="4000" dirty="0">
                <a:solidFill>
                  <a:schemeClr val="bg1"/>
                </a:solidFill>
                <a:latin typeface="Arial" panose="020B0604020202020204" pitchFamily="34" charset="0"/>
                <a:cs typeface="Arial" panose="020B0604020202020204" pitchFamily="34" charset="0"/>
              </a:rPr>
            </a:br>
            <a:r>
              <a:rPr lang="en-IN" sz="4000" dirty="0">
                <a:solidFill>
                  <a:schemeClr val="bg1"/>
                </a:solidFill>
                <a:latin typeface="Arial" panose="020B0604020202020204" pitchFamily="34" charset="0"/>
                <a:cs typeface="Arial" panose="020B0604020202020204" pitchFamily="34" charset="0"/>
              </a:rPr>
              <a:t>CLUSTERING</a:t>
            </a:r>
          </a:p>
        </p:txBody>
      </p:sp>
      <p:sp>
        <p:nvSpPr>
          <p:cNvPr id="2" name="TextBox 1">
            <a:extLst>
              <a:ext uri="{FF2B5EF4-FFF2-40B4-BE49-F238E27FC236}">
                <a16:creationId xmlns:a16="http://schemas.microsoft.com/office/drawing/2014/main" id="{422621BE-C683-C51A-45C8-CD10491AF66F}"/>
              </a:ext>
            </a:extLst>
          </p:cNvPr>
          <p:cNvSpPr txBox="1"/>
          <p:nvPr/>
        </p:nvSpPr>
        <p:spPr>
          <a:xfrm>
            <a:off x="4604412" y="3657600"/>
            <a:ext cx="6931017"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Unlike </a:t>
            </a:r>
            <a:r>
              <a:rPr lang="en-US" sz="2400" dirty="0" err="1">
                <a:latin typeface="Arial" panose="020B0604020202020204" pitchFamily="34" charset="0"/>
                <a:cs typeface="Arial" panose="020B0604020202020204" pitchFamily="34" charset="0"/>
              </a:rPr>
              <a:t>Kmeans</a:t>
            </a:r>
            <a:r>
              <a:rPr lang="en-US" sz="2400" dirty="0">
                <a:latin typeface="Arial" panose="020B0604020202020204" pitchFamily="34" charset="0"/>
                <a:cs typeface="Arial" panose="020B0604020202020204" pitchFamily="34" charset="0"/>
              </a:rPr>
              <a:t> and Agglomerative clustering. DBSCAN don’t a necessary k-number or silhouette score.</a:t>
            </a:r>
            <a:endParaRPr lang="en-A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312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90588-FD3A-0C9A-4449-291E38719C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8F9A39-8661-FF06-2C4D-27EFDF5A81A8}"/>
              </a:ext>
            </a:extLst>
          </p:cNvPr>
          <p:cNvSpPr>
            <a:spLocks noGrp="1"/>
          </p:cNvSpPr>
          <p:nvPr>
            <p:ph type="title"/>
          </p:nvPr>
        </p:nvSpPr>
        <p:spPr>
          <a:xfrm>
            <a:off x="1095655" y="683366"/>
            <a:ext cx="3672997" cy="612775"/>
          </a:xfrm>
        </p:spPr>
        <p:txBody>
          <a:bodyPr>
            <a:normAutofit/>
          </a:bodyPr>
          <a:lstStyle/>
          <a:p>
            <a:r>
              <a:rPr lang="en-US" sz="2800" b="1" i="0" dirty="0">
                <a:effectLst/>
                <a:latin typeface="Arial" panose="020B0604020202020204" pitchFamily="34" charset="0"/>
                <a:cs typeface="Arial" panose="020B0604020202020204" pitchFamily="34" charset="0"/>
              </a:rPr>
              <a:t>DBSCAN Clustering</a:t>
            </a:r>
            <a:endParaRPr lang="en-IN" sz="28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878CCA2-F486-E1C0-69D7-2B095DE7B028}"/>
              </a:ext>
            </a:extLst>
          </p:cNvPr>
          <p:cNvSpPr txBox="1"/>
          <p:nvPr/>
        </p:nvSpPr>
        <p:spPr>
          <a:xfrm>
            <a:off x="1136165" y="4886633"/>
            <a:ext cx="4134465" cy="369332"/>
          </a:xfrm>
          <a:prstGeom prst="rect">
            <a:avLst/>
          </a:prstGeom>
          <a:noFill/>
        </p:spPr>
        <p:txBody>
          <a:bodyPr wrap="none" rtlCol="0">
            <a:spAutoFit/>
          </a:bodyPr>
          <a:lstStyle/>
          <a:p>
            <a:r>
              <a:rPr lang="en-AE" dirty="0">
                <a:latin typeface="Arial" panose="020B0604020202020204" pitchFamily="34" charset="0"/>
                <a:cs typeface="Arial" panose="020B0604020202020204" pitchFamily="34" charset="0"/>
              </a:rPr>
              <a:t>3D scatter plot for DBSCAN Clustering</a:t>
            </a:r>
          </a:p>
        </p:txBody>
      </p:sp>
      <p:sp>
        <p:nvSpPr>
          <p:cNvPr id="15" name="TextBox 14">
            <a:extLst>
              <a:ext uri="{FF2B5EF4-FFF2-40B4-BE49-F238E27FC236}">
                <a16:creationId xmlns:a16="http://schemas.microsoft.com/office/drawing/2014/main" id="{392F81CD-A6F0-42C0-82A4-507D11AC6F93}"/>
              </a:ext>
            </a:extLst>
          </p:cNvPr>
          <p:cNvSpPr txBox="1"/>
          <p:nvPr/>
        </p:nvSpPr>
        <p:spPr>
          <a:xfrm>
            <a:off x="9185838" y="3898623"/>
            <a:ext cx="1892707" cy="923330"/>
          </a:xfrm>
          <a:prstGeom prst="rect">
            <a:avLst/>
          </a:prstGeom>
          <a:noFill/>
        </p:spPr>
        <p:txBody>
          <a:bodyPr wrap="square" rtlCol="0">
            <a:spAutoFit/>
          </a:bodyPr>
          <a:lstStyle/>
          <a:p>
            <a:r>
              <a:rPr lang="en-AE" dirty="0">
                <a:solidFill>
                  <a:schemeClr val="bg1"/>
                </a:solidFill>
              </a:rPr>
              <a:t>2D Scatter plot for DBSCAN Clustering </a:t>
            </a:r>
          </a:p>
        </p:txBody>
      </p:sp>
      <p:grpSp>
        <p:nvGrpSpPr>
          <p:cNvPr id="10" name="Group 9">
            <a:extLst>
              <a:ext uri="{FF2B5EF4-FFF2-40B4-BE49-F238E27FC236}">
                <a16:creationId xmlns:a16="http://schemas.microsoft.com/office/drawing/2014/main" id="{018B98AD-7212-5FC6-9B47-27A4E7BC1C41}"/>
              </a:ext>
            </a:extLst>
          </p:cNvPr>
          <p:cNvGrpSpPr/>
          <p:nvPr/>
        </p:nvGrpSpPr>
        <p:grpSpPr>
          <a:xfrm>
            <a:off x="81391" y="1296141"/>
            <a:ext cx="6002663" cy="3525812"/>
            <a:chOff x="0" y="1247792"/>
            <a:chExt cx="5267162" cy="3064146"/>
          </a:xfrm>
        </p:grpSpPr>
        <p:pic>
          <p:nvPicPr>
            <p:cNvPr id="7" name="Picture 6" descr="A screenshot of a computer&#10;&#10;Description automatically generated">
              <a:extLst>
                <a:ext uri="{FF2B5EF4-FFF2-40B4-BE49-F238E27FC236}">
                  <a16:creationId xmlns:a16="http://schemas.microsoft.com/office/drawing/2014/main" id="{5C179116-5E05-134B-ECFB-6EB79D761B63}"/>
                </a:ext>
              </a:extLst>
            </p:cNvPr>
            <p:cNvPicPr>
              <a:picLocks noChangeAspect="1"/>
            </p:cNvPicPr>
            <p:nvPr/>
          </p:nvPicPr>
          <p:blipFill>
            <a:blip r:embed="rId2">
              <a:extLst>
                <a:ext uri="{28A0092B-C50C-407E-A947-70E740481C1C}">
                  <a14:useLocalDpi xmlns:a14="http://schemas.microsoft.com/office/drawing/2010/main" val="0"/>
                </a:ext>
              </a:extLst>
            </a:blip>
            <a:srcRect l="32836" t="39000" r="29534" b="25560"/>
            <a:stretch/>
          </p:blipFill>
          <p:spPr>
            <a:xfrm>
              <a:off x="0" y="1247793"/>
              <a:ext cx="5002924" cy="30641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6765C387-CC8B-8151-AF52-949D3C43DB53}"/>
                </a:ext>
              </a:extLst>
            </p:cNvPr>
            <p:cNvPicPr>
              <a:picLocks noChangeAspect="1"/>
            </p:cNvPicPr>
            <p:nvPr/>
          </p:nvPicPr>
          <p:blipFill>
            <a:blip r:embed="rId2">
              <a:extLst>
                <a:ext uri="{28A0092B-C50C-407E-A947-70E740481C1C}">
                  <a14:useLocalDpi xmlns:a14="http://schemas.microsoft.com/office/drawing/2010/main" val="0"/>
                </a:ext>
              </a:extLst>
            </a:blip>
            <a:srcRect l="92522" t="37553" r="1747" b="27007"/>
            <a:stretch/>
          </p:blipFill>
          <p:spPr>
            <a:xfrm>
              <a:off x="4505162" y="1247792"/>
              <a:ext cx="762000" cy="3064145"/>
            </a:xfrm>
            <a:prstGeom prst="rect">
              <a:avLst/>
            </a:prstGeom>
          </p:spPr>
        </p:pic>
      </p:grpSp>
      <p:pic>
        <p:nvPicPr>
          <p:cNvPr id="16" name="Picture 15" descr="A colorful blotches on a white background&#10;&#10;Description automatically generated">
            <a:extLst>
              <a:ext uri="{FF2B5EF4-FFF2-40B4-BE49-F238E27FC236}">
                <a16:creationId xmlns:a16="http://schemas.microsoft.com/office/drawing/2014/main" id="{7514B450-5B5F-C030-29D8-B2708C309090}"/>
              </a:ext>
            </a:extLst>
          </p:cNvPr>
          <p:cNvPicPr>
            <a:picLocks noChangeAspect="1"/>
          </p:cNvPicPr>
          <p:nvPr/>
        </p:nvPicPr>
        <p:blipFill>
          <a:blip r:embed="rId3">
            <a:extLst>
              <a:ext uri="{28A0092B-C50C-407E-A947-70E740481C1C}">
                <a14:useLocalDpi xmlns:a14="http://schemas.microsoft.com/office/drawing/2010/main" val="0"/>
              </a:ext>
            </a:extLst>
          </a:blip>
          <a:srcRect r="66252"/>
          <a:stretch/>
        </p:blipFill>
        <p:spPr>
          <a:xfrm>
            <a:off x="6216189" y="118031"/>
            <a:ext cx="2838507" cy="2761803"/>
          </a:xfrm>
          <a:prstGeom prst="rect">
            <a:avLst/>
          </a:prstGeom>
        </p:spPr>
      </p:pic>
      <p:pic>
        <p:nvPicPr>
          <p:cNvPr id="18" name="Picture 17" descr="A colorful blotches on a white background&#10;&#10;Description automatically generated">
            <a:extLst>
              <a:ext uri="{FF2B5EF4-FFF2-40B4-BE49-F238E27FC236}">
                <a16:creationId xmlns:a16="http://schemas.microsoft.com/office/drawing/2014/main" id="{3432DD22-44FD-001D-07DB-8E288B105B3C}"/>
              </a:ext>
            </a:extLst>
          </p:cNvPr>
          <p:cNvPicPr>
            <a:picLocks noChangeAspect="1"/>
          </p:cNvPicPr>
          <p:nvPr/>
        </p:nvPicPr>
        <p:blipFill>
          <a:blip r:embed="rId3">
            <a:extLst>
              <a:ext uri="{28A0092B-C50C-407E-A947-70E740481C1C}">
                <a14:useLocalDpi xmlns:a14="http://schemas.microsoft.com/office/drawing/2010/main" val="0"/>
              </a:ext>
            </a:extLst>
          </a:blip>
          <a:srcRect l="33020" r="33232"/>
          <a:stretch/>
        </p:blipFill>
        <p:spPr>
          <a:xfrm>
            <a:off x="9185838" y="118030"/>
            <a:ext cx="2838507" cy="2761803"/>
          </a:xfrm>
          <a:prstGeom prst="rect">
            <a:avLst/>
          </a:prstGeom>
        </p:spPr>
      </p:pic>
      <p:pic>
        <p:nvPicPr>
          <p:cNvPr id="19" name="Picture 18" descr="A colorful blotches on a white background&#10;&#10;Description automatically generated">
            <a:extLst>
              <a:ext uri="{FF2B5EF4-FFF2-40B4-BE49-F238E27FC236}">
                <a16:creationId xmlns:a16="http://schemas.microsoft.com/office/drawing/2014/main" id="{E6D12118-D9EA-8DB0-A096-5F9C7022548B}"/>
              </a:ext>
            </a:extLst>
          </p:cNvPr>
          <p:cNvPicPr>
            <a:picLocks noChangeAspect="1"/>
          </p:cNvPicPr>
          <p:nvPr/>
        </p:nvPicPr>
        <p:blipFill>
          <a:blip r:embed="rId3">
            <a:extLst>
              <a:ext uri="{28A0092B-C50C-407E-A947-70E740481C1C}">
                <a14:useLocalDpi xmlns:a14="http://schemas.microsoft.com/office/drawing/2010/main" val="0"/>
              </a:ext>
            </a:extLst>
          </a:blip>
          <a:srcRect l="66337" r="-85"/>
          <a:stretch/>
        </p:blipFill>
        <p:spPr>
          <a:xfrm>
            <a:off x="6216189" y="3059046"/>
            <a:ext cx="2838507" cy="2761803"/>
          </a:xfrm>
          <a:prstGeom prst="rect">
            <a:avLst/>
          </a:prstGeom>
        </p:spPr>
      </p:pic>
    </p:spTree>
    <p:extLst>
      <p:ext uri="{BB962C8B-B14F-4D97-AF65-F5344CB8AC3E}">
        <p14:creationId xmlns:p14="http://schemas.microsoft.com/office/powerpoint/2010/main" val="44477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p:txBody>
          <a:bodyPr>
            <a:normAutofit/>
          </a:bodyPr>
          <a:lstStyle/>
          <a:p>
            <a:pPr marL="0" indent="0" algn="l">
              <a:spcAft>
                <a:spcPts val="450"/>
              </a:spcAft>
              <a:buNone/>
            </a:pPr>
            <a:r>
              <a:rPr lang="en-US" sz="3600" b="1" i="0" dirty="0">
                <a:solidFill>
                  <a:schemeClr val="tx1"/>
                </a:solidFill>
                <a:effectLst/>
                <a:latin typeface="Arial" panose="020B0604020202020204" pitchFamily="34" charset="0"/>
                <a:cs typeface="Arial" panose="020B0604020202020204" pitchFamily="34" charset="0"/>
              </a:rPr>
              <a:t>Clustering Method Comparison:</a:t>
            </a:r>
            <a:endParaRPr lang="en-US" sz="3600" b="0" i="0" dirty="0">
              <a:solidFill>
                <a:schemeClr val="tx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B6D4524-3BCD-2B38-BF78-72C3A63813D4}"/>
              </a:ext>
            </a:extLst>
          </p:cNvPr>
          <p:cNvSpPr txBox="1"/>
          <p:nvPr/>
        </p:nvSpPr>
        <p:spPr>
          <a:xfrm>
            <a:off x="859118" y="1600489"/>
            <a:ext cx="10654000" cy="4844916"/>
          </a:xfrm>
          <a:prstGeom prst="rect">
            <a:avLst/>
          </a:prstGeom>
          <a:noFill/>
        </p:spPr>
        <p:txBody>
          <a:bodyPr wrap="square" rtlCol="0">
            <a:spAutoFit/>
          </a:bodyPr>
          <a:lstStyle/>
          <a:p>
            <a:pPr algn="l">
              <a:spcAft>
                <a:spcPts val="450"/>
              </a:spcAft>
              <a:buFont typeface="Arial" panose="020B0604020202020204" pitchFamily="34" charset="0"/>
              <a:buChar char="•"/>
            </a:pPr>
            <a:r>
              <a:rPr lang="en-US" sz="2400" b="1" i="0" dirty="0" err="1">
                <a:effectLst/>
                <a:latin typeface="Arial" panose="020B0604020202020204" pitchFamily="34" charset="0"/>
                <a:cs typeface="Arial" panose="020B0604020202020204" pitchFamily="34" charset="0"/>
              </a:rPr>
              <a:t>KMeans</a:t>
            </a:r>
            <a:r>
              <a:rPr lang="en-US" sz="2400" b="0" i="0" dirty="0">
                <a:effectLst/>
                <a:latin typeface="Arial" panose="020B0604020202020204" pitchFamily="34" charset="0"/>
                <a:cs typeface="Arial" panose="020B0604020202020204" pitchFamily="34" charset="0"/>
              </a:rPr>
              <a:t> achieved the highest silhouette score of </a:t>
            </a:r>
            <a:r>
              <a:rPr lang="en-US" sz="2400" b="1" i="0" dirty="0">
                <a:effectLst/>
                <a:latin typeface="Arial" panose="020B0604020202020204" pitchFamily="34" charset="0"/>
                <a:cs typeface="Arial" panose="020B0604020202020204" pitchFamily="34" charset="0"/>
              </a:rPr>
              <a:t>0.6865</a:t>
            </a:r>
            <a:r>
              <a:rPr lang="en-US" sz="2400" b="0" i="0" dirty="0">
                <a:effectLst/>
                <a:latin typeface="Arial" panose="020B0604020202020204" pitchFamily="34" charset="0"/>
                <a:cs typeface="Arial" panose="020B0604020202020204" pitchFamily="34" charset="0"/>
              </a:rPr>
              <a:t>, indicating that it provided the most well-separated clusters among the three methods.</a:t>
            </a:r>
          </a:p>
          <a:p>
            <a:pPr algn="l">
              <a:spcAft>
                <a:spcPts val="450"/>
              </a:spcAft>
            </a:pPr>
            <a:endParaRPr lang="en-US" sz="2400" b="0" i="0" dirty="0">
              <a:effectLst/>
              <a:latin typeface="Arial" panose="020B0604020202020204" pitchFamily="34" charset="0"/>
              <a:cs typeface="Arial" panose="020B0604020202020204" pitchFamily="34" charset="0"/>
            </a:endParaRP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Agglomerative Clustering</a:t>
            </a:r>
            <a:r>
              <a:rPr lang="en-US" sz="2400" b="0" i="0" dirty="0">
                <a:effectLst/>
                <a:latin typeface="Arial" panose="020B0604020202020204" pitchFamily="34" charset="0"/>
                <a:cs typeface="Arial" panose="020B0604020202020204" pitchFamily="34" charset="0"/>
              </a:rPr>
              <a:t> scored slightly lower at </a:t>
            </a:r>
            <a:r>
              <a:rPr lang="en-US" sz="2400" b="1" i="0" dirty="0">
                <a:effectLst/>
                <a:latin typeface="Arial" panose="020B0604020202020204" pitchFamily="34" charset="0"/>
                <a:cs typeface="Arial" panose="020B0604020202020204" pitchFamily="34" charset="0"/>
              </a:rPr>
              <a:t>0.6858</a:t>
            </a:r>
            <a:r>
              <a:rPr lang="en-US" sz="2400" b="0" i="0" dirty="0">
                <a:effectLst/>
                <a:latin typeface="Arial" panose="020B0604020202020204" pitchFamily="34" charset="0"/>
                <a:cs typeface="Arial" panose="020B0604020202020204" pitchFamily="34" charset="0"/>
              </a:rPr>
              <a:t>, showing that it performed comparably to </a:t>
            </a:r>
            <a:r>
              <a:rPr lang="en-US" sz="2400" b="0" i="0" dirty="0" err="1">
                <a:effectLst/>
                <a:latin typeface="Arial" panose="020B0604020202020204" pitchFamily="34" charset="0"/>
                <a:cs typeface="Arial" panose="020B0604020202020204" pitchFamily="34" charset="0"/>
              </a:rPr>
              <a:t>KMeans</a:t>
            </a:r>
            <a:r>
              <a:rPr lang="en-US" sz="2400" b="0" i="0" dirty="0">
                <a:effectLst/>
                <a:latin typeface="Arial" panose="020B0604020202020204" pitchFamily="34" charset="0"/>
                <a:cs typeface="Arial" panose="020B0604020202020204" pitchFamily="34" charset="0"/>
              </a:rPr>
              <a:t> but with marginally less separation between clusters.</a:t>
            </a:r>
          </a:p>
          <a:p>
            <a:pPr algn="l">
              <a:spcAft>
                <a:spcPts val="450"/>
              </a:spcAft>
            </a:pPr>
            <a:endParaRPr lang="en-US" sz="2400" b="0" i="0" dirty="0">
              <a:effectLst/>
              <a:latin typeface="Arial" panose="020B0604020202020204" pitchFamily="34" charset="0"/>
              <a:cs typeface="Arial" panose="020B0604020202020204" pitchFamily="34" charset="0"/>
            </a:endParaRP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DBSCAN</a:t>
            </a:r>
            <a:r>
              <a:rPr lang="en-US" sz="2400" b="0" i="0" dirty="0">
                <a:effectLst/>
                <a:latin typeface="Arial" panose="020B0604020202020204" pitchFamily="34" charset="0"/>
                <a:cs typeface="Arial" panose="020B0604020202020204" pitchFamily="34" charset="0"/>
              </a:rPr>
              <a:t> had a silhouette score of </a:t>
            </a:r>
            <a:r>
              <a:rPr lang="en-US" sz="2400" b="1" i="0" dirty="0">
                <a:effectLst/>
                <a:latin typeface="Arial" panose="020B0604020202020204" pitchFamily="34" charset="0"/>
                <a:cs typeface="Arial" panose="020B0604020202020204" pitchFamily="34" charset="0"/>
              </a:rPr>
              <a:t>0.6834</a:t>
            </a:r>
            <a:r>
              <a:rPr lang="en-US" sz="2400" b="0" i="0" dirty="0">
                <a:effectLst/>
                <a:latin typeface="Arial" panose="020B0604020202020204" pitchFamily="34" charset="0"/>
                <a:cs typeface="Arial" panose="020B0604020202020204" pitchFamily="34" charset="0"/>
              </a:rPr>
              <a:t>, the lowest of the three. This result suggests that DBSCAN’s clusters were somewhat less cohesive or had more overlap, possibly due to varying density in the data, which DBSCAN is sensitive to.</a:t>
            </a:r>
          </a:p>
          <a:p>
            <a:endParaRPr lang="en-AE"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5992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B4862-0353-5FF7-1445-17FF602FE6F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A1E885F-27D8-FBFD-93A8-4B28A4B5006D}"/>
              </a:ext>
            </a:extLst>
          </p:cNvPr>
          <p:cNvSpPr txBox="1"/>
          <p:nvPr/>
        </p:nvSpPr>
        <p:spPr>
          <a:xfrm>
            <a:off x="2486660" y="1828561"/>
            <a:ext cx="7040880" cy="1015663"/>
          </a:xfrm>
          <a:prstGeom prst="rect">
            <a:avLst/>
          </a:prstGeom>
          <a:noFill/>
        </p:spPr>
        <p:txBody>
          <a:bodyPr wrap="square" rtlCol="0">
            <a:spAutoFit/>
          </a:bodyPr>
          <a:lstStyle/>
          <a:p>
            <a:pPr algn="ctr"/>
            <a:r>
              <a:rPr lang="en-AE" sz="6000" b="1" dirty="0">
                <a:latin typeface="Aharoni" panose="02010803020104030203" pitchFamily="2" charset="-79"/>
                <a:cs typeface="Aharoni" panose="02010803020104030203" pitchFamily="2" charset="-79"/>
              </a:rPr>
              <a:t>CLUSTER PROFILE</a:t>
            </a:r>
          </a:p>
        </p:txBody>
      </p:sp>
      <p:sp>
        <p:nvSpPr>
          <p:cNvPr id="6" name="TextBox 5">
            <a:extLst>
              <a:ext uri="{FF2B5EF4-FFF2-40B4-BE49-F238E27FC236}">
                <a16:creationId xmlns:a16="http://schemas.microsoft.com/office/drawing/2014/main" id="{C094401F-9392-1778-26AD-0918340F5702}"/>
              </a:ext>
            </a:extLst>
          </p:cNvPr>
          <p:cNvSpPr txBox="1"/>
          <p:nvPr/>
        </p:nvSpPr>
        <p:spPr>
          <a:xfrm>
            <a:off x="2308860" y="2459503"/>
            <a:ext cx="7040880" cy="769441"/>
          </a:xfrm>
          <a:prstGeom prst="rect">
            <a:avLst/>
          </a:prstGeom>
          <a:noFill/>
        </p:spPr>
        <p:txBody>
          <a:bodyPr wrap="square" rtlCol="0">
            <a:spAutoFit/>
          </a:bodyPr>
          <a:lstStyle/>
          <a:p>
            <a:pPr algn="ctr"/>
            <a:r>
              <a:rPr lang="en-US" sz="4400" b="1" dirty="0">
                <a:latin typeface="Aharoni" panose="02010803020104030203" pitchFamily="2" charset="-79"/>
                <a:cs typeface="Aharoni" panose="02010803020104030203" pitchFamily="2" charset="-79"/>
              </a:rPr>
              <a:t>and</a:t>
            </a:r>
            <a:endParaRPr lang="en-AE" sz="4400" b="1" dirty="0">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553CA144-B34A-8C0D-76F7-79C4AD4FC700}"/>
              </a:ext>
            </a:extLst>
          </p:cNvPr>
          <p:cNvSpPr txBox="1"/>
          <p:nvPr/>
        </p:nvSpPr>
        <p:spPr>
          <a:xfrm>
            <a:off x="1967230" y="2921168"/>
            <a:ext cx="7724140" cy="1015663"/>
          </a:xfrm>
          <a:prstGeom prst="rect">
            <a:avLst/>
          </a:prstGeom>
          <a:noFill/>
        </p:spPr>
        <p:txBody>
          <a:bodyPr wrap="square" rtlCol="0">
            <a:spAutoFit/>
          </a:bodyPr>
          <a:lstStyle/>
          <a:p>
            <a:pPr algn="ctr"/>
            <a:r>
              <a:rPr lang="en-AE" sz="6000" b="1" dirty="0">
                <a:latin typeface="Aharoni" panose="02010803020104030203" pitchFamily="2" charset="-79"/>
                <a:cs typeface="Aharoni" panose="02010803020104030203" pitchFamily="2" charset="-79"/>
              </a:rPr>
              <a:t>RECOMMENDATION</a:t>
            </a:r>
          </a:p>
        </p:txBody>
      </p:sp>
    </p:spTree>
    <p:extLst>
      <p:ext uri="{BB962C8B-B14F-4D97-AF65-F5344CB8AC3E}">
        <p14:creationId xmlns:p14="http://schemas.microsoft.com/office/powerpoint/2010/main" val="174990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normAutofit/>
          </a:bodyPr>
          <a:lstStyle/>
          <a:p>
            <a:r>
              <a:rPr lang="en-AE" sz="3600" dirty="0">
                <a:latin typeface="Arial" panose="020B0604020202020204" pitchFamily="34" charset="0"/>
                <a:cs typeface="Arial" panose="020B0604020202020204" pitchFamily="34" charset="0"/>
              </a:rPr>
              <a:t>Business Problem Overview</a:t>
            </a:r>
            <a:endParaRPr lang="en-IN" sz="36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C2D63D14-534B-D87B-48B7-B80FFFBCB010}"/>
              </a:ext>
            </a:extLst>
          </p:cNvPr>
          <p:cNvSpPr>
            <a:spLocks noGrp="1"/>
          </p:cNvSpPr>
          <p:nvPr>
            <p:ph idx="1"/>
          </p:nvPr>
        </p:nvSpPr>
        <p:spPr>
          <a:xfrm>
            <a:off x="1026354" y="2977937"/>
            <a:ext cx="5662283" cy="2380447"/>
          </a:xfrm>
        </p:spPr>
        <p:txBody>
          <a:bodyPr>
            <a:normAutofit/>
          </a:bodyPr>
          <a:lstStyle/>
          <a:p>
            <a:pPr lvl="1"/>
            <a:r>
              <a:rPr lang="en-US" sz="2800" b="0" i="0" dirty="0">
                <a:solidFill>
                  <a:schemeClr val="tx1"/>
                </a:solidFill>
                <a:effectLst/>
                <a:latin typeface="Figtree"/>
              </a:rPr>
              <a:t>Identify </a:t>
            </a:r>
            <a:r>
              <a:rPr lang="en-US" sz="2800" dirty="0">
                <a:solidFill>
                  <a:schemeClr val="tx1"/>
                </a:solidFill>
                <a:latin typeface="Figtree"/>
              </a:rPr>
              <a:t>distinct customer segments</a:t>
            </a:r>
          </a:p>
          <a:p>
            <a:pPr lvl="1"/>
            <a:r>
              <a:rPr lang="en-US" sz="2800" dirty="0">
                <a:solidFill>
                  <a:schemeClr val="tx1"/>
                </a:solidFill>
                <a:latin typeface="Figtree"/>
              </a:rPr>
              <a:t>To improve customer relationship management</a:t>
            </a:r>
          </a:p>
          <a:p>
            <a:pPr lvl="1"/>
            <a:r>
              <a:rPr lang="en-US" sz="2800" b="0" i="0" dirty="0">
                <a:solidFill>
                  <a:schemeClr val="tx1"/>
                </a:solidFill>
                <a:effectLst/>
                <a:latin typeface="Figtree"/>
              </a:rPr>
              <a:t>Develop actionable insights</a:t>
            </a:r>
          </a:p>
        </p:txBody>
      </p:sp>
      <p:sp>
        <p:nvSpPr>
          <p:cNvPr id="7" name="Content Placeholder 2">
            <a:extLst>
              <a:ext uri="{FF2B5EF4-FFF2-40B4-BE49-F238E27FC236}">
                <a16:creationId xmlns:a16="http://schemas.microsoft.com/office/drawing/2014/main" id="{48B23277-55C1-58EB-79A7-B6DCE912CC77}"/>
              </a:ext>
            </a:extLst>
          </p:cNvPr>
          <p:cNvSpPr txBox="1">
            <a:spLocks/>
          </p:cNvSpPr>
          <p:nvPr/>
        </p:nvSpPr>
        <p:spPr>
          <a:xfrm>
            <a:off x="678884" y="1344457"/>
            <a:ext cx="6892350" cy="1855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161A3E"/>
                </a:solidFill>
                <a:latin typeface="Figtree"/>
              </a:rPr>
              <a:t>Create an unsupervised learning model to categorized credit card customer by their spending and payment pattern.</a:t>
            </a:r>
          </a:p>
          <a:p>
            <a:pPr lvl="1"/>
            <a:endParaRPr lang="en-US" dirty="0">
              <a:solidFill>
                <a:schemeClr val="tx1"/>
              </a:solidFill>
              <a:latin typeface="Figtree"/>
            </a:endParaRPr>
          </a:p>
          <a:p>
            <a:endParaRPr lang="en-US" dirty="0">
              <a:solidFill>
                <a:schemeClr val="tx1"/>
              </a:solidFill>
              <a:latin typeface="Figtree"/>
            </a:endParaRPr>
          </a:p>
          <a:p>
            <a:endParaRPr lang="en-IN" dirty="0">
              <a:solidFill>
                <a:schemeClr val="tx1"/>
              </a:solidFill>
            </a:endParaRPr>
          </a:p>
        </p:txBody>
      </p:sp>
      <p:pic>
        <p:nvPicPr>
          <p:cNvPr id="32" name="Picture 31" descr="Close-up of a credit card&#10;&#10;Description automatically generated">
            <a:extLst>
              <a:ext uri="{FF2B5EF4-FFF2-40B4-BE49-F238E27FC236}">
                <a16:creationId xmlns:a16="http://schemas.microsoft.com/office/drawing/2014/main" id="{7006DF0F-D726-1886-A680-8882FE814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931" y="311966"/>
            <a:ext cx="5044657" cy="5726369"/>
          </a:xfrm>
          <a:prstGeom prst="rect">
            <a:avLst/>
          </a:prstGeom>
        </p:spPr>
      </p:pic>
    </p:spTree>
    <p:extLst>
      <p:ext uri="{BB962C8B-B14F-4D97-AF65-F5344CB8AC3E}">
        <p14:creationId xmlns:p14="http://schemas.microsoft.com/office/powerpoint/2010/main" val="19538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Content Placeholder 3">
                <a:extLst>
                  <a:ext uri="{FF2B5EF4-FFF2-40B4-BE49-F238E27FC236}">
                    <a16:creationId xmlns:a16="http://schemas.microsoft.com/office/drawing/2014/main" id="{ECD7F6A5-91FC-CF99-BC95-0E80FCF9957C}"/>
                  </a:ext>
                </a:extLst>
              </p:cNvPr>
              <p:cNvGraphicFramePr>
                <a:graphicFrameLocks noGrp="1"/>
              </p:cNvGraphicFramePr>
              <p:nvPr>
                <p:extLst>
                  <p:ext uri="{D42A27DB-BD31-4B8C-83A1-F6EECF244321}">
                    <p14:modId xmlns:p14="http://schemas.microsoft.com/office/powerpoint/2010/main" val="2419385969"/>
                  </p:ext>
                </p:extLst>
              </p:nvPr>
            </p:nvGraphicFramePr>
            <p:xfrm>
              <a:off x="326137" y="813485"/>
              <a:ext cx="11539725" cy="5331417"/>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Content Placeholder 3">
                <a:extLst>
                  <a:ext uri="{FF2B5EF4-FFF2-40B4-BE49-F238E27FC236}">
                    <a16:creationId xmlns:a16="http://schemas.microsoft.com/office/drawing/2014/main" id="{ECD7F6A5-91FC-CF99-BC95-0E80FCF9957C}"/>
                  </a:ext>
                </a:extLst>
              </p:cNvPr>
              <p:cNvPicPr>
                <a:picLocks noGrp="1" noRot="1" noChangeAspect="1" noMove="1" noResize="1" noEditPoints="1" noAdjustHandles="1" noChangeArrowheads="1" noChangeShapeType="1"/>
              </p:cNvPicPr>
              <p:nvPr/>
            </p:nvPicPr>
            <p:blipFill>
              <a:blip r:embed="rId4">
                <a:clrChange>
                  <a:clrFrom>
                    <a:prstClr val="black"/>
                  </a:clrFrom>
                  <a:clrTo>
                    <a:prstClr val="black">
                      <a:alpha val="0"/>
                    </a:prstClr>
                  </a:clrTo>
                </a:clrChange>
              </a:blip>
              <a:stretch>
                <a:fillRect/>
              </a:stretch>
            </p:blipFill>
            <p:spPr>
              <a:xfrm>
                <a:off x="326137" y="813485"/>
                <a:ext cx="11539725" cy="5331417"/>
              </a:xfrm>
              <a:prstGeom prst="rect">
                <a:avLst/>
              </a:prstGeom>
            </p:spPr>
          </p:pic>
        </mc:Fallback>
      </mc:AlternateContent>
      <p:sp>
        <p:nvSpPr>
          <p:cNvPr id="3" name="Title 3">
            <a:extLst>
              <a:ext uri="{FF2B5EF4-FFF2-40B4-BE49-F238E27FC236}">
                <a16:creationId xmlns:a16="http://schemas.microsoft.com/office/drawing/2014/main" id="{7356261B-511B-3E35-6F6E-ABBF51DF908A}"/>
              </a:ext>
            </a:extLst>
          </p:cNvPr>
          <p:cNvSpPr>
            <a:spLocks noGrp="1"/>
          </p:cNvSpPr>
          <p:nvPr>
            <p:ph type="title"/>
          </p:nvPr>
        </p:nvSpPr>
        <p:spPr>
          <a:xfrm>
            <a:off x="326137" y="170481"/>
            <a:ext cx="10834234" cy="643004"/>
          </a:xfrm>
        </p:spPr>
        <p:txBody>
          <a:bodyPr>
            <a:normAutofit/>
          </a:bodyPr>
          <a:lstStyle/>
          <a:p>
            <a:pPr marL="0" indent="0" algn="l">
              <a:spcAft>
                <a:spcPts val="450"/>
              </a:spcAft>
              <a:buNone/>
            </a:pPr>
            <a:r>
              <a:rPr lang="en-US" sz="3600" b="1" i="0" dirty="0">
                <a:solidFill>
                  <a:schemeClr val="tx1"/>
                </a:solidFill>
                <a:effectLst/>
                <a:latin typeface="Arial" panose="020B0604020202020204" pitchFamily="34" charset="0"/>
                <a:cs typeface="Arial" panose="020B0604020202020204" pitchFamily="34" charset="0"/>
              </a:rPr>
              <a:t>Dashboard</a:t>
            </a:r>
            <a:endParaRPr lang="en-US" sz="36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3862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43496-39C6-F35E-B2F2-478488A0295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01F5BE2-9942-F838-CB49-1BC6C48B3018}"/>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772B9CBF-8A6A-7986-4D1C-A6E91B1824E4}"/>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FDDED2E7-AA27-8947-6D56-6681758223C6}"/>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015CDD85-567C-24A2-1337-2AD6B9EAF533}"/>
              </a:ext>
            </a:extLst>
          </p:cNvPr>
          <p:cNvSpPr txBox="1"/>
          <p:nvPr/>
        </p:nvSpPr>
        <p:spPr>
          <a:xfrm>
            <a:off x="4426880" y="840589"/>
            <a:ext cx="7282787" cy="1569660"/>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likely represents </a:t>
            </a:r>
            <a:r>
              <a:rPr lang="en-US" sz="2400" b="1" i="0" dirty="0">
                <a:effectLst/>
                <a:latin typeface="Arial" panose="020B0604020202020204" pitchFamily="34" charset="0"/>
                <a:cs typeface="Arial" panose="020B0604020202020204" pitchFamily="34" charset="0"/>
              </a:rPr>
              <a:t>average spenders</a:t>
            </a:r>
            <a:r>
              <a:rPr lang="en-US" sz="2400" b="0" i="0" dirty="0">
                <a:effectLst/>
                <a:latin typeface="Arial" panose="020B0604020202020204" pitchFamily="34" charset="0"/>
                <a:cs typeface="Arial" panose="020B0604020202020204" pitchFamily="34" charset="0"/>
              </a:rPr>
              <a:t> with </a:t>
            </a:r>
            <a:r>
              <a:rPr lang="en-US" sz="2400" b="1" i="0" dirty="0">
                <a:effectLst/>
                <a:latin typeface="Arial" panose="020B0604020202020204" pitchFamily="34" charset="0"/>
                <a:cs typeface="Arial" panose="020B0604020202020204" pitchFamily="34" charset="0"/>
              </a:rPr>
              <a:t>moderate credit use </a:t>
            </a:r>
            <a:r>
              <a:rPr lang="en-US" sz="2400" b="0" i="0" dirty="0">
                <a:effectLst/>
                <a:latin typeface="Arial" panose="020B0604020202020204" pitchFamily="34" charset="0"/>
                <a:cs typeface="Arial" panose="020B0604020202020204" pitchFamily="34" charset="0"/>
              </a:rPr>
              <a:t>and lower dependency on cash advances, suggesting a stable and reliable customer group.</a:t>
            </a:r>
            <a:endParaRPr lang="en-AE" sz="2400"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1C8EC71D-8A84-86AC-1D34-56B4D5750CF7}"/>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0</a:t>
            </a:r>
            <a:br>
              <a:rPr lang="en-IN" sz="4000" dirty="0">
                <a:solidFill>
                  <a:schemeClr val="bg1"/>
                </a:solidFill>
              </a:rPr>
            </a:br>
            <a:r>
              <a:rPr lang="en-US" sz="2800" b="0" i="0" dirty="0">
                <a:solidFill>
                  <a:srgbClr val="E3E3E3"/>
                </a:solidFill>
                <a:effectLst/>
                <a:latin typeface="Arial" panose="020B0604020202020204" pitchFamily="34" charset="0"/>
                <a:cs typeface="Arial" panose="020B0604020202020204" pitchFamily="34" charset="0"/>
              </a:rPr>
              <a:t>Moderate Spenders with Stable Usage</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2BD3E0F-8489-5A02-B195-2B2CF8B4E061}"/>
              </a:ext>
            </a:extLst>
          </p:cNvPr>
          <p:cNvSpPr txBox="1"/>
          <p:nvPr/>
        </p:nvSpPr>
        <p:spPr>
          <a:xfrm>
            <a:off x="4426880" y="2778772"/>
            <a:ext cx="6931017" cy="2867452"/>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Loyalty Programs:</a:t>
            </a:r>
            <a:r>
              <a:rPr lang="en-US" sz="2400" b="0" i="0" dirty="0">
                <a:effectLst/>
                <a:latin typeface="Arial" panose="020B0604020202020204" pitchFamily="34" charset="0"/>
                <a:cs typeface="Arial" panose="020B0604020202020204" pitchFamily="34" charset="0"/>
              </a:rPr>
              <a:t> Offer points-based or cashback rewards to encourage continued usage and build loyalty.</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Cross-Sell Opportunities:</a:t>
            </a:r>
            <a:r>
              <a:rPr lang="en-US" sz="2400" b="0" i="0" dirty="0">
                <a:effectLst/>
                <a:latin typeface="Arial" panose="020B0604020202020204" pitchFamily="34" charset="0"/>
                <a:cs typeface="Arial" panose="020B0604020202020204" pitchFamily="34" charset="0"/>
              </a:rPr>
              <a:t> Introduce additional financial products like personal loans or savings accounts that may appeal to moderate spenders.</a:t>
            </a:r>
          </a:p>
        </p:txBody>
      </p:sp>
    </p:spTree>
    <p:extLst>
      <p:ext uri="{BB962C8B-B14F-4D97-AF65-F5344CB8AC3E}">
        <p14:creationId xmlns:p14="http://schemas.microsoft.com/office/powerpoint/2010/main" val="236467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3F6B-83C0-5032-1C16-794E10EFCF4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7EF4D1C-00CB-2AAE-B831-6D75B97C1B06}"/>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DEC32A53-F1E5-215B-0F49-FD48105836EE}"/>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F5404398-5DA6-5261-17ED-BF26115A959B}"/>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C68CE071-7BBF-600C-0FCF-00E01C8E4091}"/>
              </a:ext>
            </a:extLst>
          </p:cNvPr>
          <p:cNvSpPr txBox="1"/>
          <p:nvPr/>
        </p:nvSpPr>
        <p:spPr>
          <a:xfrm>
            <a:off x="4426880" y="637121"/>
            <a:ext cx="7282787" cy="1938992"/>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group may represent </a:t>
            </a:r>
            <a:r>
              <a:rPr lang="en-US" sz="2400" b="1" i="0" dirty="0">
                <a:effectLst/>
                <a:latin typeface="Arial" panose="020B0604020202020204" pitchFamily="34" charset="0"/>
                <a:cs typeface="Arial" panose="020B0604020202020204" pitchFamily="34" charset="0"/>
              </a:rPr>
              <a:t>inactive</a:t>
            </a:r>
            <a:r>
              <a:rPr lang="en-US" sz="2400" b="0" i="0" dirty="0">
                <a:effectLst/>
                <a:latin typeface="Arial" panose="020B0604020202020204" pitchFamily="34" charset="0"/>
                <a:cs typeface="Arial" panose="020B0604020202020204" pitchFamily="34" charset="0"/>
              </a:rPr>
              <a:t> or </a:t>
            </a:r>
            <a:r>
              <a:rPr lang="en-US" sz="2400" b="1" i="0" dirty="0">
                <a:effectLst/>
                <a:latin typeface="Arial" panose="020B0604020202020204" pitchFamily="34" charset="0"/>
                <a:cs typeface="Arial" panose="020B0604020202020204" pitchFamily="34" charset="0"/>
              </a:rPr>
              <a:t>conservative users </a:t>
            </a:r>
            <a:r>
              <a:rPr lang="en-US" sz="2400" b="0" i="0" dirty="0">
                <a:effectLst/>
                <a:latin typeface="Arial" panose="020B0604020202020204" pitchFamily="34" charset="0"/>
                <a:cs typeface="Arial" panose="020B0604020202020204" pitchFamily="34" charset="0"/>
              </a:rPr>
              <a:t>with </a:t>
            </a:r>
            <a:r>
              <a:rPr lang="en-US" sz="2400" b="1" i="0" dirty="0">
                <a:effectLst/>
                <a:latin typeface="Arial" panose="020B0604020202020204" pitchFamily="34" charset="0"/>
                <a:cs typeface="Arial" panose="020B0604020202020204" pitchFamily="34" charset="0"/>
              </a:rPr>
              <a:t>high credit limits but minimal spending</a:t>
            </a:r>
            <a:r>
              <a:rPr lang="en-US" sz="2400" b="0" i="0" dirty="0">
                <a:effectLst/>
                <a:latin typeface="Arial" panose="020B0604020202020204" pitchFamily="34" charset="0"/>
                <a:cs typeface="Arial" panose="020B0604020202020204" pitchFamily="34" charset="0"/>
              </a:rPr>
              <a:t>. They may need engagement to increase activity or represent low-risk, low-revenue customers.</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218FC0F4-BC47-FDCC-BA82-AB54551C153C}"/>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1</a:t>
            </a:r>
            <a:br>
              <a:rPr lang="en-IN" sz="4000" dirty="0">
                <a:solidFill>
                  <a:schemeClr val="bg1"/>
                </a:solidFill>
              </a:rPr>
            </a:br>
            <a:r>
              <a:rPr lang="en-US" sz="2800" b="0" i="0" dirty="0">
                <a:solidFill>
                  <a:srgbClr val="E3E3E3"/>
                </a:solidFill>
                <a:effectLst/>
                <a:latin typeface="Arial" panose="020B0604020202020204" pitchFamily="34" charset="0"/>
                <a:cs typeface="Arial" panose="020B0604020202020204" pitchFamily="34" charset="0"/>
              </a:rPr>
              <a:t>High Credit Limit &amp; Low Usage</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7220BCF-42DC-FB00-CE9C-E18EDB841862}"/>
              </a:ext>
            </a:extLst>
          </p:cNvPr>
          <p:cNvSpPr txBox="1"/>
          <p:nvPr/>
        </p:nvSpPr>
        <p:spPr>
          <a:xfrm>
            <a:off x="4426880" y="2748803"/>
            <a:ext cx="7765120" cy="3236784"/>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Re-engagement Campaign: </a:t>
            </a:r>
            <a:r>
              <a:rPr lang="en-US" sz="2400" i="0" dirty="0">
                <a:effectLst/>
                <a:latin typeface="Arial" panose="020B0604020202020204" pitchFamily="34" charset="0"/>
                <a:cs typeface="Arial" panose="020B0604020202020204" pitchFamily="34" charset="0"/>
              </a:rPr>
              <a:t>Offer incentives like cashback on the first purchase or waiver of annual fees to encourage card usage.</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Usage-Based Promotions: </a:t>
            </a:r>
            <a:r>
              <a:rPr lang="en-US" sz="2400" i="0" dirty="0">
                <a:effectLst/>
                <a:latin typeface="Arial" panose="020B0604020202020204" pitchFamily="34" charset="0"/>
                <a:cs typeface="Arial" panose="020B0604020202020204" pitchFamily="34" charset="0"/>
              </a:rPr>
              <a:t>Create targeted campaigns to incentivize specific spending categories, such as travel or dining, which may appeal to more conservative or inactive users.</a:t>
            </a:r>
          </a:p>
        </p:txBody>
      </p:sp>
    </p:spTree>
    <p:extLst>
      <p:ext uri="{BB962C8B-B14F-4D97-AF65-F5344CB8AC3E}">
        <p14:creationId xmlns:p14="http://schemas.microsoft.com/office/powerpoint/2010/main" val="3463995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24A89-2CDB-36D4-211E-737F0C5A37F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91BB747-291B-416D-8EBD-D43674A69A42}"/>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6B22C4F0-8280-7851-EAFB-E18CD0FF14CA}"/>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060D9A81-1E3A-FD72-F397-FE0ADD3EC9A7}"/>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C65ED8CE-BEDE-6702-8BFE-3D1D316089D8}"/>
              </a:ext>
            </a:extLst>
          </p:cNvPr>
          <p:cNvSpPr txBox="1"/>
          <p:nvPr/>
        </p:nvSpPr>
        <p:spPr>
          <a:xfrm>
            <a:off x="4426880" y="832276"/>
            <a:ext cx="7282787" cy="1569660"/>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likely represents new or low-income users who have </a:t>
            </a:r>
            <a:r>
              <a:rPr lang="en-US" sz="2400" b="1" i="0" dirty="0">
                <a:effectLst/>
                <a:latin typeface="Arial" panose="020B0604020202020204" pitchFamily="34" charset="0"/>
                <a:cs typeface="Arial" panose="020B0604020202020204" pitchFamily="34" charset="0"/>
              </a:rPr>
              <a:t>lower balances </a:t>
            </a:r>
            <a:r>
              <a:rPr lang="en-US" sz="2400" b="0" i="0" dirty="0">
                <a:effectLst/>
                <a:latin typeface="Arial" panose="020B0604020202020204" pitchFamily="34" charset="0"/>
                <a:cs typeface="Arial" panose="020B0604020202020204" pitchFamily="34" charset="0"/>
              </a:rPr>
              <a:t>and </a:t>
            </a:r>
            <a:r>
              <a:rPr lang="en-US" sz="2400" b="1" i="0" dirty="0">
                <a:effectLst/>
                <a:latin typeface="Arial" panose="020B0604020202020204" pitchFamily="34" charset="0"/>
                <a:cs typeface="Arial" panose="020B0604020202020204" pitchFamily="34" charset="0"/>
              </a:rPr>
              <a:t>credit limits</a:t>
            </a:r>
            <a:r>
              <a:rPr lang="en-US" sz="2400" b="0" i="0" dirty="0">
                <a:effectLst/>
                <a:latin typeface="Arial" panose="020B0604020202020204" pitchFamily="34" charset="0"/>
                <a:cs typeface="Arial" panose="020B0604020202020204" pitchFamily="34" charset="0"/>
              </a:rPr>
              <a:t>. They may benefit from incentives to increase engagement or credit limits.</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2ED421D3-2ECB-7B2D-8438-8602F5C3583D}"/>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2</a:t>
            </a:r>
            <a:br>
              <a:rPr lang="en-IN" sz="4000" dirty="0">
                <a:solidFill>
                  <a:schemeClr val="bg1"/>
                </a:solidFill>
              </a:rPr>
            </a:br>
            <a:r>
              <a:rPr lang="en-US" sz="2800" b="0" i="0" dirty="0">
                <a:solidFill>
                  <a:srgbClr val="E3E3E3"/>
                </a:solidFill>
                <a:effectLst/>
                <a:latin typeface="Arial" panose="020B0604020202020204" pitchFamily="34" charset="0"/>
                <a:cs typeface="Arial" panose="020B0604020202020204" pitchFamily="34" charset="0"/>
              </a:rPr>
              <a:t>Low Income / Newer Users with Low Balances and Credit Limits</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4BBD7DF-2F63-2919-DEF4-E4BF030D4919}"/>
              </a:ext>
            </a:extLst>
          </p:cNvPr>
          <p:cNvSpPr txBox="1"/>
          <p:nvPr/>
        </p:nvSpPr>
        <p:spPr>
          <a:xfrm>
            <a:off x="4426880" y="2748803"/>
            <a:ext cx="7765120" cy="3236784"/>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Introductory Offers: </a:t>
            </a:r>
            <a:r>
              <a:rPr lang="en-US" sz="2400" i="0" dirty="0">
                <a:effectLst/>
                <a:latin typeface="Arial" panose="020B0604020202020204" pitchFamily="34" charset="0"/>
                <a:cs typeface="Arial" panose="020B0604020202020204" pitchFamily="34" charset="0"/>
              </a:rPr>
              <a:t>Provide promotions, like introductory 0% interest on purchases, to help these newer customers get accustomed to using their credit cards.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Gradual Credit Limit Increases: </a:t>
            </a:r>
            <a:r>
              <a:rPr lang="en-US" sz="2400" i="0" dirty="0">
                <a:effectLst/>
                <a:latin typeface="Arial" panose="020B0604020202020204" pitchFamily="34" charset="0"/>
                <a:cs typeface="Arial" panose="020B0604020202020204" pitchFamily="34" charset="0"/>
              </a:rPr>
              <a:t>Based on payment history, consider offering small, incremental credit limit increases to build customer trust and engagement.</a:t>
            </a:r>
          </a:p>
        </p:txBody>
      </p:sp>
    </p:spTree>
    <p:extLst>
      <p:ext uri="{BB962C8B-B14F-4D97-AF65-F5344CB8AC3E}">
        <p14:creationId xmlns:p14="http://schemas.microsoft.com/office/powerpoint/2010/main" val="1410331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F71A6-987F-99FC-775A-4577D802272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7CC6340-1366-6774-4082-DD063A169960}"/>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54C5292D-9F91-ED28-5FA4-A410922C6F4D}"/>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7EB71F5D-AD69-7EBC-97D8-805FB7BB2A3F}"/>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89F57899-8083-2CCB-235C-B3330BF68856}"/>
              </a:ext>
            </a:extLst>
          </p:cNvPr>
          <p:cNvSpPr txBox="1"/>
          <p:nvPr/>
        </p:nvSpPr>
        <p:spPr>
          <a:xfrm>
            <a:off x="4426880" y="659623"/>
            <a:ext cx="7765120" cy="1938992"/>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likely represents </a:t>
            </a:r>
            <a:r>
              <a:rPr lang="en-US" sz="2400" b="1" i="0" dirty="0">
                <a:effectLst/>
                <a:latin typeface="Arial" panose="020B0604020202020204" pitchFamily="34" charset="0"/>
                <a:cs typeface="Arial" panose="020B0604020202020204" pitchFamily="34" charset="0"/>
              </a:rPr>
              <a:t>high-value, high-spending customers</a:t>
            </a:r>
            <a:r>
              <a:rPr lang="en-US" sz="2400" b="0" i="0" dirty="0">
                <a:effectLst/>
                <a:latin typeface="Arial" panose="020B0604020202020204" pitchFamily="34" charset="0"/>
                <a:cs typeface="Arial" panose="020B0604020202020204" pitchFamily="34" charset="0"/>
              </a:rPr>
              <a:t> with high credit limits. However, their frequent use of cash advances could indicate liquidity needs, and they may need monitoring for credit risk or engagement for premium services.</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AA43CB20-3631-A603-4687-6BD24E8BF635}"/>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3</a:t>
            </a:r>
            <a:br>
              <a:rPr lang="en-IN" sz="4000" dirty="0">
                <a:solidFill>
                  <a:schemeClr val="bg1"/>
                </a:solidFill>
              </a:rPr>
            </a:br>
            <a:r>
              <a:rPr lang="en-US" sz="2800" b="0" i="0" dirty="0">
                <a:solidFill>
                  <a:srgbClr val="E3E3E3"/>
                </a:solidFill>
                <a:effectLst/>
                <a:latin typeface="Arial" panose="020B0604020202020204" pitchFamily="34" charset="0"/>
                <a:cs typeface="Arial" panose="020B0604020202020204" pitchFamily="34" charset="0"/>
              </a:rPr>
              <a:t>High-Spending</a:t>
            </a:r>
            <a:r>
              <a:rPr lang="en-US" sz="2800" b="0" dirty="0">
                <a:solidFill>
                  <a:srgbClr val="E3E3E3"/>
                </a:solidFill>
                <a:latin typeface="Arial" panose="020B0604020202020204" pitchFamily="34" charset="0"/>
                <a:cs typeface="Arial" panose="020B0604020202020204" pitchFamily="34" charset="0"/>
              </a:rPr>
              <a:t> &amp;</a:t>
            </a:r>
            <a:r>
              <a:rPr lang="en-US" sz="2800" b="0" i="0" dirty="0">
                <a:solidFill>
                  <a:srgbClr val="E3E3E3"/>
                </a:solidFill>
                <a:effectLst/>
                <a:latin typeface="Arial" panose="020B0604020202020204" pitchFamily="34" charset="0"/>
                <a:cs typeface="Arial" panose="020B0604020202020204" pitchFamily="34" charset="0"/>
              </a:rPr>
              <a:t> Cash Advance Dependency</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3B31CD4-9ACC-2F42-C917-8A7E87CB0CAA}"/>
              </a:ext>
            </a:extLst>
          </p:cNvPr>
          <p:cNvSpPr txBox="1"/>
          <p:nvPr/>
        </p:nvSpPr>
        <p:spPr>
          <a:xfrm>
            <a:off x="4426880" y="3338605"/>
            <a:ext cx="7765120" cy="2003112"/>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Premium Credit Card Options:</a:t>
            </a:r>
            <a:r>
              <a:rPr lang="en-US" sz="2400" b="0" i="0" dirty="0">
                <a:effectLst/>
                <a:latin typeface="Arial" panose="020B0604020202020204" pitchFamily="34" charset="0"/>
                <a:cs typeface="Arial" panose="020B0604020202020204" pitchFamily="34" charset="0"/>
              </a:rPr>
              <a:t> Offer upgrades to premium cards with additional perks like travel rewards, concierge services, or access to exclusive events to deepen engagement.</a:t>
            </a:r>
          </a:p>
        </p:txBody>
      </p:sp>
    </p:spTree>
    <p:extLst>
      <p:ext uri="{BB962C8B-B14F-4D97-AF65-F5344CB8AC3E}">
        <p14:creationId xmlns:p14="http://schemas.microsoft.com/office/powerpoint/2010/main" val="147423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4FA46-415E-CE60-5CC9-8B03FF20961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8D360D6-34F6-FF1D-6401-AFB4604A00F5}"/>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0A716142-E377-0146-4964-0F692942826C}"/>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0883B9BB-7905-F796-4849-D81E23B1EE5D}"/>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4EC132B4-9630-BD8F-545F-92DDF55B5302}"/>
              </a:ext>
            </a:extLst>
          </p:cNvPr>
          <p:cNvSpPr txBox="1"/>
          <p:nvPr/>
        </p:nvSpPr>
        <p:spPr>
          <a:xfrm>
            <a:off x="4426880" y="659623"/>
            <a:ext cx="7765120" cy="1569660"/>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could represent </a:t>
            </a:r>
            <a:r>
              <a:rPr lang="en-US" sz="2400" b="1" i="0" dirty="0">
                <a:effectLst/>
                <a:latin typeface="Arial" panose="020B0604020202020204" pitchFamily="34" charset="0"/>
                <a:cs typeface="Arial" panose="020B0604020202020204" pitchFamily="34" charset="0"/>
              </a:rPr>
              <a:t>middle-income customers </a:t>
            </a:r>
            <a:r>
              <a:rPr lang="en-US" sz="2400" b="0" i="0" dirty="0">
                <a:effectLst/>
                <a:latin typeface="Arial" panose="020B0604020202020204" pitchFamily="34" charset="0"/>
                <a:cs typeface="Arial" panose="020B0604020202020204" pitchFamily="34" charset="0"/>
              </a:rPr>
              <a:t>with </a:t>
            </a:r>
            <a:r>
              <a:rPr lang="en-US" sz="2400" b="1" i="0" dirty="0">
                <a:effectLst/>
                <a:latin typeface="Arial" panose="020B0604020202020204" pitchFamily="34" charset="0"/>
                <a:cs typeface="Arial" panose="020B0604020202020204" pitchFamily="34" charset="0"/>
              </a:rPr>
              <a:t>stable spending patterns</a:t>
            </a:r>
            <a:r>
              <a:rPr lang="en-US" sz="2400" b="0" i="0" dirty="0">
                <a:effectLst/>
                <a:latin typeface="Arial" panose="020B0604020202020204" pitchFamily="34" charset="0"/>
                <a:cs typeface="Arial" panose="020B0604020202020204" pitchFamily="34" charset="0"/>
              </a:rPr>
              <a:t> and little need for cash advances. They may be prime candidates for targeted offers to increase loyalty.</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912D990A-7147-1F22-7680-2CA6FB9E6373}"/>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4</a:t>
            </a:r>
            <a:br>
              <a:rPr lang="en-IN" sz="4000" dirty="0">
                <a:solidFill>
                  <a:schemeClr val="bg1"/>
                </a:solidFill>
              </a:rPr>
            </a:br>
            <a:r>
              <a:rPr lang="en-US" sz="2800" b="0" i="0" dirty="0">
                <a:solidFill>
                  <a:srgbClr val="E3E3E3"/>
                </a:solidFill>
                <a:effectLst/>
                <a:latin typeface="Arial" panose="020B0604020202020204" pitchFamily="34" charset="0"/>
                <a:cs typeface="Arial" panose="020B0604020202020204" pitchFamily="34" charset="0"/>
              </a:rPr>
              <a:t>Mid-Tier Stable Spenders with Low Cash Advance Dependency</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5B1AA84-708B-0460-8310-D5A84D0EB78D}"/>
              </a:ext>
            </a:extLst>
          </p:cNvPr>
          <p:cNvSpPr txBox="1"/>
          <p:nvPr/>
        </p:nvSpPr>
        <p:spPr>
          <a:xfrm>
            <a:off x="4426880" y="2592262"/>
            <a:ext cx="7765120" cy="3606115"/>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Upgrade Incentives: </a:t>
            </a:r>
            <a:r>
              <a:rPr lang="en-US" sz="2400" i="0" dirty="0">
                <a:effectLst/>
                <a:latin typeface="Arial" panose="020B0604020202020204" pitchFamily="34" charset="0"/>
                <a:cs typeface="Arial" panose="020B0604020202020204" pitchFamily="34" charset="0"/>
              </a:rPr>
              <a:t>Encourage these stable users to upgrade to a higher-tier card by offering benefits like rewards points, annual fee waivers, or travel-related perks.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Increase Engagement: </a:t>
            </a:r>
            <a:r>
              <a:rPr lang="en-US" sz="2400" i="0" dirty="0">
                <a:effectLst/>
                <a:latin typeface="Arial" panose="020B0604020202020204" pitchFamily="34" charset="0"/>
                <a:cs typeface="Arial" panose="020B0604020202020204" pitchFamily="34" charset="0"/>
              </a:rPr>
              <a:t>Target them with campaigns for higher spend categories, like travel or luxury, or incentivize certain types of purchases (e.g., dining, entertainment) to increase card usage.</a:t>
            </a:r>
          </a:p>
        </p:txBody>
      </p:sp>
    </p:spTree>
    <p:extLst>
      <p:ext uri="{BB962C8B-B14F-4D97-AF65-F5344CB8AC3E}">
        <p14:creationId xmlns:p14="http://schemas.microsoft.com/office/powerpoint/2010/main" val="97869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4EA2-EF9D-1765-5630-9FCA39E2D72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E1DD047-F56E-F379-C28B-2170BB61EBEB}"/>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01ED4415-E13E-BD55-FF1E-C2D944779A1F}"/>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23E9F91B-A097-2EA4-3DA4-F161B6977612}"/>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9DB8D253-52DC-C343-2668-20F52D7591BF}"/>
              </a:ext>
            </a:extLst>
          </p:cNvPr>
          <p:cNvSpPr txBox="1"/>
          <p:nvPr/>
        </p:nvSpPr>
        <p:spPr>
          <a:xfrm>
            <a:off x="4187362" y="387873"/>
            <a:ext cx="7765120" cy="1938992"/>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represents low-engagement, </a:t>
            </a:r>
            <a:r>
              <a:rPr lang="en-US" sz="2400" b="1" i="0" dirty="0">
                <a:effectLst/>
                <a:latin typeface="Arial" panose="020B0604020202020204" pitchFamily="34" charset="0"/>
                <a:cs typeface="Arial" panose="020B0604020202020204" pitchFamily="34" charset="0"/>
              </a:rPr>
              <a:t>low-risk customers</a:t>
            </a:r>
            <a:r>
              <a:rPr lang="en-US" sz="2400" b="0" i="0" dirty="0">
                <a:effectLst/>
                <a:latin typeface="Arial" panose="020B0604020202020204" pitchFamily="34" charset="0"/>
                <a:cs typeface="Arial" panose="020B0604020202020204" pitchFamily="34" charset="0"/>
              </a:rPr>
              <a:t> who do not spend much or use their credit cards actively. They may benefit from reactivation campaigns or low-cost service offers to boost engagement.</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6893F82F-CFC2-E2B0-0DDD-7F1120B06624}"/>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5</a:t>
            </a:r>
            <a:br>
              <a:rPr lang="en-IN" sz="4000" dirty="0">
                <a:solidFill>
                  <a:schemeClr val="bg1"/>
                </a:solidFill>
              </a:rPr>
            </a:br>
            <a:r>
              <a:rPr lang="en-US" sz="2400" b="0" i="0" dirty="0">
                <a:solidFill>
                  <a:srgbClr val="E3E3E3"/>
                </a:solidFill>
                <a:effectLst/>
                <a:latin typeface="Arial" panose="020B0604020202020204" pitchFamily="34" charset="0"/>
                <a:cs typeface="Arial" panose="020B0604020202020204" pitchFamily="34" charset="0"/>
              </a:rPr>
              <a:t>Long-Term, Low-Spending Customers with Low Balances</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5769314-4287-B1BF-84E3-471F0818DE10}"/>
              </a:ext>
            </a:extLst>
          </p:cNvPr>
          <p:cNvSpPr txBox="1"/>
          <p:nvPr/>
        </p:nvSpPr>
        <p:spPr>
          <a:xfrm>
            <a:off x="4426880" y="2592262"/>
            <a:ext cx="7765120" cy="3236784"/>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Retention Strategies:</a:t>
            </a:r>
            <a:r>
              <a:rPr lang="en-US" sz="2400" b="0" i="0" dirty="0">
                <a:effectLst/>
                <a:latin typeface="Arial" panose="020B0604020202020204" pitchFamily="34" charset="0"/>
                <a:cs typeface="Arial" panose="020B0604020202020204" pitchFamily="34" charset="0"/>
              </a:rPr>
              <a:t> Offer them fee waivers or basic loyalty points to keep them engaged and prevent attrition, as they are likely low-risk but also low-revenue customers.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Simple Upgrade Offers:</a:t>
            </a:r>
            <a:r>
              <a:rPr lang="en-US" sz="2400" b="0" i="0" dirty="0">
                <a:effectLst/>
                <a:latin typeface="Arial" panose="020B0604020202020204" pitchFamily="34" charset="0"/>
                <a:cs typeface="Arial" panose="020B0604020202020204" pitchFamily="34" charset="0"/>
              </a:rPr>
              <a:t> Provide low-cost upgrade options that give modest rewards, appealing to conservative spenders.</a:t>
            </a:r>
          </a:p>
        </p:txBody>
      </p:sp>
    </p:spTree>
    <p:extLst>
      <p:ext uri="{BB962C8B-B14F-4D97-AF65-F5344CB8AC3E}">
        <p14:creationId xmlns:p14="http://schemas.microsoft.com/office/powerpoint/2010/main" val="936128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70EAA-0CAF-D250-3031-759013084F4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6727604-FC80-C03F-CD1A-EFDAA43793A1}"/>
              </a:ext>
            </a:extLst>
          </p:cNvPr>
          <p:cNvSpPr/>
          <p:nvPr/>
        </p:nvSpPr>
        <p:spPr>
          <a:xfrm>
            <a:off x="304800" y="1911927"/>
            <a:ext cx="3186545" cy="3491346"/>
          </a:xfrm>
          <a:prstGeom prst="rect">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Triangle 6">
            <a:extLst>
              <a:ext uri="{FF2B5EF4-FFF2-40B4-BE49-F238E27FC236}">
                <a16:creationId xmlns:a16="http://schemas.microsoft.com/office/drawing/2014/main" id="{1F67C8AC-1035-C501-10B3-935F612D67C5}"/>
              </a:ext>
            </a:extLst>
          </p:cNvPr>
          <p:cNvSpPr/>
          <p:nvPr/>
        </p:nvSpPr>
        <p:spPr>
          <a:xfrm rot="5400000">
            <a:off x="260618" y="3085607"/>
            <a:ext cx="7030195" cy="692728"/>
          </a:xfrm>
          <a:prstGeom prst="triangle">
            <a:avLst>
              <a:gd name="adj" fmla="val 50299"/>
            </a:avLst>
          </a:pr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rgbClr val="1D1B58"/>
              </a:solidFill>
            </a:endParaRPr>
          </a:p>
        </p:txBody>
      </p:sp>
      <p:sp>
        <p:nvSpPr>
          <p:cNvPr id="8" name="Title 1">
            <a:extLst>
              <a:ext uri="{FF2B5EF4-FFF2-40B4-BE49-F238E27FC236}">
                <a16:creationId xmlns:a16="http://schemas.microsoft.com/office/drawing/2014/main" id="{93E308D4-6DEA-F79E-1E47-0A0AF0B7BEF6}"/>
              </a:ext>
            </a:extLst>
          </p:cNvPr>
          <p:cNvSpPr txBox="1">
            <a:spLocks/>
          </p:cNvSpPr>
          <p:nvPr/>
        </p:nvSpPr>
        <p:spPr>
          <a:xfrm>
            <a:off x="3759177" y="239878"/>
            <a:ext cx="4310745" cy="794486"/>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a:lstStyle>
          <a:p>
            <a:endParaRPr lang="en-AE" dirty="0"/>
          </a:p>
        </p:txBody>
      </p:sp>
      <p:sp>
        <p:nvSpPr>
          <p:cNvPr id="9" name="TextBox 8">
            <a:extLst>
              <a:ext uri="{FF2B5EF4-FFF2-40B4-BE49-F238E27FC236}">
                <a16:creationId xmlns:a16="http://schemas.microsoft.com/office/drawing/2014/main" id="{194031C1-D22B-5B32-22CC-99D4E3AD2B3B}"/>
              </a:ext>
            </a:extLst>
          </p:cNvPr>
          <p:cNvSpPr txBox="1"/>
          <p:nvPr/>
        </p:nvSpPr>
        <p:spPr>
          <a:xfrm>
            <a:off x="4187362" y="387873"/>
            <a:ext cx="7765120" cy="1938992"/>
          </a:xfrm>
          <a:prstGeom prst="rect">
            <a:avLst/>
          </a:prstGeom>
          <a:noFill/>
        </p:spPr>
        <p:txBody>
          <a:bodyPr wrap="square" rtlCol="0">
            <a:spAutoFit/>
          </a:bodyPr>
          <a:lstStyle/>
          <a:p>
            <a:r>
              <a:rPr lang="en-US" sz="2400" b="0" i="0" dirty="0">
                <a:effectLst/>
                <a:latin typeface="Arial" panose="020B0604020202020204" pitchFamily="34" charset="0"/>
                <a:cs typeface="Arial" panose="020B0604020202020204" pitchFamily="34" charset="0"/>
              </a:rPr>
              <a:t>This cluster represents a </a:t>
            </a:r>
            <a:r>
              <a:rPr lang="en-US" sz="2400" b="1" i="0" dirty="0">
                <a:effectLst/>
                <a:latin typeface="Arial" panose="020B0604020202020204" pitchFamily="34" charset="0"/>
                <a:cs typeface="Arial" panose="020B0604020202020204" pitchFamily="34" charset="0"/>
              </a:rPr>
              <a:t>high-value segment</a:t>
            </a:r>
            <a:r>
              <a:rPr lang="en-US" sz="2400" b="0" i="0" dirty="0">
                <a:effectLst/>
                <a:latin typeface="Arial" panose="020B0604020202020204" pitchFamily="34" charset="0"/>
                <a:cs typeface="Arial" panose="020B0604020202020204" pitchFamily="34" charset="0"/>
              </a:rPr>
              <a:t> with very high spending and credit use, including frequent cash advances. They are prime candidates for premium services and loyalty rewards but may need careful monitoring due to </a:t>
            </a:r>
            <a:r>
              <a:rPr lang="en-US" sz="2400" b="1" i="0" dirty="0">
                <a:effectLst/>
                <a:latin typeface="Arial" panose="020B0604020202020204" pitchFamily="34" charset="0"/>
                <a:cs typeface="Arial" panose="020B0604020202020204" pitchFamily="34" charset="0"/>
              </a:rPr>
              <a:t>high credit usage</a:t>
            </a:r>
            <a:r>
              <a:rPr lang="en-US" sz="2400" b="0" i="0" dirty="0">
                <a:effectLst/>
                <a:latin typeface="Arial" panose="020B0604020202020204" pitchFamily="34" charset="0"/>
                <a:cs typeface="Arial" panose="020B0604020202020204" pitchFamily="34" charset="0"/>
              </a:rPr>
              <a:t>.</a:t>
            </a:r>
            <a:endParaRPr lang="en-AE"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54883E27-A170-DADC-42D0-8CBCEFD4099F}"/>
              </a:ext>
            </a:extLst>
          </p:cNvPr>
          <p:cNvSpPr>
            <a:spLocks noGrp="1"/>
          </p:cNvSpPr>
          <p:nvPr>
            <p:ph type="title"/>
          </p:nvPr>
        </p:nvSpPr>
        <p:spPr>
          <a:xfrm>
            <a:off x="0" y="2216473"/>
            <a:ext cx="4122080" cy="1996025"/>
          </a:xfrm>
        </p:spPr>
        <p:txBody>
          <a:bodyPr>
            <a:normAutofit/>
          </a:bodyPr>
          <a:lstStyle/>
          <a:p>
            <a:pPr algn="ctr"/>
            <a:r>
              <a:rPr lang="en-IN" sz="4000" dirty="0">
                <a:solidFill>
                  <a:schemeClr val="bg1"/>
                </a:solidFill>
              </a:rPr>
              <a:t>Cluster 6</a:t>
            </a:r>
            <a:br>
              <a:rPr lang="en-IN" sz="4000" dirty="0">
                <a:solidFill>
                  <a:schemeClr val="bg1"/>
                </a:solidFill>
              </a:rPr>
            </a:br>
            <a:r>
              <a:rPr lang="en-US" sz="2400" b="0" i="0" dirty="0">
                <a:solidFill>
                  <a:srgbClr val="E3E3E3"/>
                </a:solidFill>
                <a:effectLst/>
                <a:latin typeface="Arial" panose="020B0604020202020204" pitchFamily="34" charset="0"/>
                <a:cs typeface="Arial" panose="020B0604020202020204" pitchFamily="34" charset="0"/>
              </a:rPr>
              <a:t>High-Value, High-Spending Customers with Frequent Cash Advances</a:t>
            </a:r>
            <a:endParaRPr lang="en-IN" sz="4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89E3C3B-6980-D68F-CDAB-64845DF29965}"/>
              </a:ext>
            </a:extLst>
          </p:cNvPr>
          <p:cNvSpPr txBox="1"/>
          <p:nvPr/>
        </p:nvSpPr>
        <p:spPr>
          <a:xfrm>
            <a:off x="4426880" y="2592262"/>
            <a:ext cx="7765120" cy="3975447"/>
          </a:xfrm>
          <a:prstGeom prst="rect">
            <a:avLst/>
          </a:prstGeom>
          <a:noFill/>
        </p:spPr>
        <p:txBody>
          <a:bodyPr wrap="square" rtlCol="0">
            <a:spAutoFit/>
          </a:bodyPr>
          <a:lstStyle/>
          <a:p>
            <a:pPr algn="l">
              <a:spcAft>
                <a:spcPts val="450"/>
              </a:spcAft>
            </a:pPr>
            <a:r>
              <a:rPr lang="en-US" sz="2400" b="1" i="0" dirty="0">
                <a:effectLst/>
                <a:latin typeface="Arial" panose="020B0604020202020204" pitchFamily="34" charset="0"/>
                <a:cs typeface="Arial" panose="020B0604020202020204" pitchFamily="34" charset="0"/>
              </a:rPr>
              <a:t>Recommendations</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Exclusive Benefits: </a:t>
            </a:r>
            <a:r>
              <a:rPr lang="en-US" sz="2400" i="0" dirty="0">
                <a:effectLst/>
                <a:latin typeface="Arial" panose="020B0604020202020204" pitchFamily="34" charset="0"/>
                <a:cs typeface="Arial" panose="020B0604020202020204" pitchFamily="34" charset="0"/>
              </a:rPr>
              <a:t>Offer highly personalized rewards and services, like concierge services, airport lounge access, or exclusive event invitations. Consider assigning a dedicated relationship manager.</a:t>
            </a:r>
          </a:p>
          <a:p>
            <a:pPr algn="l">
              <a:spcAft>
                <a:spcPts val="450"/>
              </a:spcAft>
              <a:buFont typeface="Arial" panose="020B0604020202020204" pitchFamily="34" charset="0"/>
              <a:buChar char="•"/>
            </a:pPr>
            <a:r>
              <a:rPr lang="en-US" sz="2400" b="1" i="0" dirty="0">
                <a:effectLst/>
                <a:latin typeface="Arial" panose="020B0604020202020204" pitchFamily="34" charset="0"/>
                <a:cs typeface="Arial" panose="020B0604020202020204" pitchFamily="34" charset="0"/>
              </a:rPr>
              <a:t>Financial Management Services: </a:t>
            </a:r>
            <a:r>
              <a:rPr lang="en-US" sz="2400" i="0" dirty="0">
                <a:effectLst/>
                <a:latin typeface="Arial" panose="020B0604020202020204" pitchFamily="34" charset="0"/>
                <a:cs typeface="Arial" panose="020B0604020202020204" pitchFamily="34" charset="0"/>
              </a:rPr>
              <a:t>Given the frequent use of cash advances, they may benefit from specialized financial management services. Offer advisory services or access to personal loans as an alternative to cash advances.</a:t>
            </a:r>
          </a:p>
        </p:txBody>
      </p:sp>
    </p:spTree>
    <p:extLst>
      <p:ext uri="{BB962C8B-B14F-4D97-AF65-F5344CB8AC3E}">
        <p14:creationId xmlns:p14="http://schemas.microsoft.com/office/powerpoint/2010/main" val="1850739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50EC1-AA1E-8C79-7517-407435FA80F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7A0C7A3-84F8-C5C3-B29A-9A645321E395}"/>
              </a:ext>
            </a:extLst>
          </p:cNvPr>
          <p:cNvSpPr txBox="1"/>
          <p:nvPr/>
        </p:nvSpPr>
        <p:spPr>
          <a:xfrm>
            <a:off x="2131060" y="2413337"/>
            <a:ext cx="7040880" cy="1015663"/>
          </a:xfrm>
          <a:prstGeom prst="rect">
            <a:avLst/>
          </a:prstGeom>
          <a:noFill/>
        </p:spPr>
        <p:txBody>
          <a:bodyPr wrap="square" rtlCol="0">
            <a:spAutoFit/>
          </a:bodyPr>
          <a:lstStyle/>
          <a:p>
            <a:pPr algn="ctr"/>
            <a:r>
              <a:rPr lang="en-AE" sz="6000" b="1" dirty="0">
                <a:latin typeface="Aharoni" panose="02010803020104030203" pitchFamily="2" charset="-79"/>
                <a:cs typeface="Aharoni" panose="02010803020104030203" pitchFamily="2" charset="-79"/>
              </a:rPr>
              <a:t>Questions?</a:t>
            </a:r>
          </a:p>
        </p:txBody>
      </p:sp>
    </p:spTree>
    <p:extLst>
      <p:ext uri="{BB962C8B-B14F-4D97-AF65-F5344CB8AC3E}">
        <p14:creationId xmlns:p14="http://schemas.microsoft.com/office/powerpoint/2010/main" val="4146395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normAutofit/>
          </a:bodyPr>
          <a:lstStyle/>
          <a:p>
            <a:r>
              <a:rPr lang="en-US" sz="3600" dirty="0">
                <a:latin typeface="Arial" panose="020B0604020202020204" pitchFamily="34" charset="0"/>
                <a:cs typeface="Arial" panose="020B0604020202020204" pitchFamily="34" charset="0"/>
              </a:rPr>
              <a:t>Data Overview</a:t>
            </a:r>
            <a:endParaRPr lang="en-IN" sz="3600" dirty="0">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49DEDDA1-0632-D0BF-97D1-90F8E9C3CE22}"/>
              </a:ext>
            </a:extLst>
          </p:cNvPr>
          <p:cNvGrpSpPr/>
          <p:nvPr/>
        </p:nvGrpSpPr>
        <p:grpSpPr>
          <a:xfrm>
            <a:off x="1276714" y="1291466"/>
            <a:ext cx="2143125" cy="1366776"/>
            <a:chOff x="1276714" y="1291466"/>
            <a:chExt cx="2143125" cy="1366776"/>
          </a:xfrm>
        </p:grpSpPr>
        <p:sp>
          <p:nvSpPr>
            <p:cNvPr id="32" name="Rounded Rectangle 31">
              <a:extLst>
                <a:ext uri="{FF2B5EF4-FFF2-40B4-BE49-F238E27FC236}">
                  <a16:creationId xmlns:a16="http://schemas.microsoft.com/office/drawing/2014/main" id="{92C12211-3C37-7410-AB27-348A9DE2B2D8}"/>
                </a:ext>
              </a:extLst>
            </p:cNvPr>
            <p:cNvSpPr/>
            <p:nvPr/>
          </p:nvSpPr>
          <p:spPr>
            <a:xfrm>
              <a:off x="1276714" y="1402945"/>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a:scene3d>
              <a:camera prst="orthographicFront"/>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TextBox 9">
              <a:extLst>
                <a:ext uri="{FF2B5EF4-FFF2-40B4-BE49-F238E27FC236}">
                  <a16:creationId xmlns:a16="http://schemas.microsoft.com/office/drawing/2014/main" id="{B9A381F4-7572-3357-6702-14C37EDC86BB}"/>
                </a:ext>
              </a:extLst>
            </p:cNvPr>
            <p:cNvSpPr txBox="1"/>
            <p:nvPr/>
          </p:nvSpPr>
          <p:spPr>
            <a:xfrm>
              <a:off x="1550193" y="1291466"/>
              <a:ext cx="161448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1564</a:t>
              </a:r>
              <a:endParaRPr lang="en-AE" sz="3200" dirty="0">
                <a:solidFill>
                  <a:schemeClr val="bg1"/>
                </a:solidFill>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96B7A8F5-0CB9-9432-71C7-930FCE1DD50F}"/>
                </a:ext>
              </a:extLst>
            </p:cNvPr>
            <p:cNvSpPr txBox="1"/>
            <p:nvPr/>
          </p:nvSpPr>
          <p:spPr>
            <a:xfrm>
              <a:off x="1896943" y="2274535"/>
              <a:ext cx="918841" cy="369332"/>
            </a:xfrm>
            <a:prstGeom prst="rect">
              <a:avLst/>
            </a:prstGeom>
            <a:noFill/>
          </p:spPr>
          <p:txBody>
            <a:bodyPr wrap="none" rtlCol="0">
              <a:spAutoFit/>
            </a:bodyPr>
            <a:lstStyle/>
            <a:p>
              <a:r>
                <a:rPr lang="en-AE" dirty="0">
                  <a:solidFill>
                    <a:schemeClr val="bg1"/>
                  </a:solidFill>
                </a:rPr>
                <a:t>Balance</a:t>
              </a:r>
            </a:p>
          </p:txBody>
        </p:sp>
      </p:grpSp>
      <p:grpSp>
        <p:nvGrpSpPr>
          <p:cNvPr id="43" name="Group 42">
            <a:extLst>
              <a:ext uri="{FF2B5EF4-FFF2-40B4-BE49-F238E27FC236}">
                <a16:creationId xmlns:a16="http://schemas.microsoft.com/office/drawing/2014/main" id="{18E5CF3E-B152-D497-EEC3-272381449336}"/>
              </a:ext>
            </a:extLst>
          </p:cNvPr>
          <p:cNvGrpSpPr/>
          <p:nvPr/>
        </p:nvGrpSpPr>
        <p:grpSpPr>
          <a:xfrm>
            <a:off x="1251189" y="3217289"/>
            <a:ext cx="2143125" cy="1370216"/>
            <a:chOff x="1251189" y="3217289"/>
            <a:chExt cx="2143125" cy="1370216"/>
          </a:xfrm>
        </p:grpSpPr>
        <p:sp>
          <p:nvSpPr>
            <p:cNvPr id="34" name="Rounded Rectangle 33">
              <a:extLst>
                <a:ext uri="{FF2B5EF4-FFF2-40B4-BE49-F238E27FC236}">
                  <a16:creationId xmlns:a16="http://schemas.microsoft.com/office/drawing/2014/main" id="{04C3C2EB-89FE-7BAB-1462-C6238AF372FE}"/>
                </a:ext>
              </a:extLst>
            </p:cNvPr>
            <p:cNvSpPr/>
            <p:nvPr/>
          </p:nvSpPr>
          <p:spPr>
            <a:xfrm>
              <a:off x="1251189" y="3314336"/>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1" name="TextBox 20">
              <a:extLst>
                <a:ext uri="{FF2B5EF4-FFF2-40B4-BE49-F238E27FC236}">
                  <a16:creationId xmlns:a16="http://schemas.microsoft.com/office/drawing/2014/main" id="{09F33A8F-5639-D82D-497E-BED3E7EDDE33}"/>
                </a:ext>
              </a:extLst>
            </p:cNvPr>
            <p:cNvSpPr txBox="1"/>
            <p:nvPr/>
          </p:nvSpPr>
          <p:spPr>
            <a:xfrm>
              <a:off x="1550193" y="3217289"/>
              <a:ext cx="161448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1003</a:t>
              </a:r>
              <a:endParaRPr lang="en-AE" sz="3200" dirty="0">
                <a:solidFill>
                  <a:schemeClr val="bg1"/>
                </a:solidFill>
                <a:latin typeface="Aharoni" panose="02010803020104030203" pitchFamily="2" charset="-79"/>
                <a:cs typeface="Aharoni" panose="02010803020104030203" pitchFamily="2" charset="-79"/>
              </a:endParaRPr>
            </a:p>
          </p:txBody>
        </p:sp>
        <p:sp>
          <p:nvSpPr>
            <p:cNvPr id="22" name="TextBox 21">
              <a:extLst>
                <a:ext uri="{FF2B5EF4-FFF2-40B4-BE49-F238E27FC236}">
                  <a16:creationId xmlns:a16="http://schemas.microsoft.com/office/drawing/2014/main" id="{391A0F3A-C1FE-26F3-6FCA-8E2E6625F221}"/>
                </a:ext>
              </a:extLst>
            </p:cNvPr>
            <p:cNvSpPr txBox="1"/>
            <p:nvPr/>
          </p:nvSpPr>
          <p:spPr>
            <a:xfrm>
              <a:off x="1814148" y="4218173"/>
              <a:ext cx="1090170" cy="369332"/>
            </a:xfrm>
            <a:prstGeom prst="rect">
              <a:avLst/>
            </a:prstGeom>
            <a:noFill/>
          </p:spPr>
          <p:txBody>
            <a:bodyPr wrap="none" rtlCol="0">
              <a:spAutoFit/>
            </a:bodyPr>
            <a:lstStyle/>
            <a:p>
              <a:r>
                <a:rPr lang="en-AE" dirty="0">
                  <a:solidFill>
                    <a:schemeClr val="bg1"/>
                  </a:solidFill>
                </a:rPr>
                <a:t>Purchase </a:t>
              </a:r>
            </a:p>
          </p:txBody>
        </p:sp>
      </p:grpSp>
      <p:grpSp>
        <p:nvGrpSpPr>
          <p:cNvPr id="37" name="Group 36">
            <a:extLst>
              <a:ext uri="{FF2B5EF4-FFF2-40B4-BE49-F238E27FC236}">
                <a16:creationId xmlns:a16="http://schemas.microsoft.com/office/drawing/2014/main" id="{626DB458-9450-6914-90F8-F59335DDE420}"/>
              </a:ext>
            </a:extLst>
          </p:cNvPr>
          <p:cNvGrpSpPr/>
          <p:nvPr/>
        </p:nvGrpSpPr>
        <p:grpSpPr>
          <a:xfrm>
            <a:off x="4003235" y="1291466"/>
            <a:ext cx="2143125" cy="1391059"/>
            <a:chOff x="4003235" y="1291466"/>
            <a:chExt cx="2143125" cy="1391059"/>
          </a:xfrm>
        </p:grpSpPr>
        <p:sp>
          <p:nvSpPr>
            <p:cNvPr id="33" name="Rounded Rectangle 32">
              <a:extLst>
                <a:ext uri="{FF2B5EF4-FFF2-40B4-BE49-F238E27FC236}">
                  <a16:creationId xmlns:a16="http://schemas.microsoft.com/office/drawing/2014/main" id="{29820600-2E0C-A74A-5725-8EA01098E87F}"/>
                </a:ext>
              </a:extLst>
            </p:cNvPr>
            <p:cNvSpPr/>
            <p:nvPr/>
          </p:nvSpPr>
          <p:spPr>
            <a:xfrm>
              <a:off x="4003235" y="1401139"/>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5" name="TextBox 24">
              <a:extLst>
                <a:ext uri="{FF2B5EF4-FFF2-40B4-BE49-F238E27FC236}">
                  <a16:creationId xmlns:a16="http://schemas.microsoft.com/office/drawing/2014/main" id="{C22BA6BE-1841-08CC-6818-20EB54872081}"/>
                </a:ext>
              </a:extLst>
            </p:cNvPr>
            <p:cNvSpPr txBox="1"/>
            <p:nvPr/>
          </p:nvSpPr>
          <p:spPr>
            <a:xfrm>
              <a:off x="4261243" y="1291466"/>
              <a:ext cx="161448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4494</a:t>
              </a:r>
              <a:endParaRPr lang="en-AE" sz="3200" dirty="0">
                <a:solidFill>
                  <a:schemeClr val="bg1"/>
                </a:solidFill>
                <a:latin typeface="Aharoni" panose="02010803020104030203" pitchFamily="2" charset="-79"/>
                <a:cs typeface="Aharoni" panose="02010803020104030203" pitchFamily="2" charset="-79"/>
              </a:endParaRPr>
            </a:p>
          </p:txBody>
        </p:sp>
        <p:sp>
          <p:nvSpPr>
            <p:cNvPr id="26" name="TextBox 25">
              <a:extLst>
                <a:ext uri="{FF2B5EF4-FFF2-40B4-BE49-F238E27FC236}">
                  <a16:creationId xmlns:a16="http://schemas.microsoft.com/office/drawing/2014/main" id="{71BF530B-7A16-508A-9A26-A8BAB976F383}"/>
                </a:ext>
              </a:extLst>
            </p:cNvPr>
            <p:cNvSpPr txBox="1"/>
            <p:nvPr/>
          </p:nvSpPr>
          <p:spPr>
            <a:xfrm>
              <a:off x="4428598" y="2313193"/>
              <a:ext cx="1270091" cy="369332"/>
            </a:xfrm>
            <a:prstGeom prst="rect">
              <a:avLst/>
            </a:prstGeom>
            <a:noFill/>
          </p:spPr>
          <p:txBody>
            <a:bodyPr wrap="none" rtlCol="0">
              <a:spAutoFit/>
            </a:bodyPr>
            <a:lstStyle/>
            <a:p>
              <a:r>
                <a:rPr lang="en-AE" dirty="0">
                  <a:solidFill>
                    <a:schemeClr val="bg1"/>
                  </a:solidFill>
                </a:rPr>
                <a:t>Credit Limit</a:t>
              </a:r>
            </a:p>
          </p:txBody>
        </p:sp>
      </p:grpSp>
      <p:grpSp>
        <p:nvGrpSpPr>
          <p:cNvPr id="38" name="Group 37">
            <a:extLst>
              <a:ext uri="{FF2B5EF4-FFF2-40B4-BE49-F238E27FC236}">
                <a16:creationId xmlns:a16="http://schemas.microsoft.com/office/drawing/2014/main" id="{4C6EEE3F-BEC8-6BAF-67EB-5D666B6D98D5}"/>
              </a:ext>
            </a:extLst>
          </p:cNvPr>
          <p:cNvGrpSpPr/>
          <p:nvPr/>
        </p:nvGrpSpPr>
        <p:grpSpPr>
          <a:xfrm>
            <a:off x="6570830" y="1293217"/>
            <a:ext cx="2143125" cy="1369438"/>
            <a:chOff x="6570830" y="1293217"/>
            <a:chExt cx="2143125" cy="1369438"/>
          </a:xfrm>
        </p:grpSpPr>
        <p:sp>
          <p:nvSpPr>
            <p:cNvPr id="31" name="Rounded Rectangle 30">
              <a:extLst>
                <a:ext uri="{FF2B5EF4-FFF2-40B4-BE49-F238E27FC236}">
                  <a16:creationId xmlns:a16="http://schemas.microsoft.com/office/drawing/2014/main" id="{93E44D24-F9B9-B183-5C69-C24683E77983}"/>
                </a:ext>
              </a:extLst>
            </p:cNvPr>
            <p:cNvSpPr/>
            <p:nvPr/>
          </p:nvSpPr>
          <p:spPr>
            <a:xfrm>
              <a:off x="6570830" y="1400755"/>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9" name="TextBox 28">
              <a:extLst>
                <a:ext uri="{FF2B5EF4-FFF2-40B4-BE49-F238E27FC236}">
                  <a16:creationId xmlns:a16="http://schemas.microsoft.com/office/drawing/2014/main" id="{0C744F29-A29D-7809-B6F9-ACE0D9528290}"/>
                </a:ext>
              </a:extLst>
            </p:cNvPr>
            <p:cNvSpPr txBox="1"/>
            <p:nvPr/>
          </p:nvSpPr>
          <p:spPr>
            <a:xfrm>
              <a:off x="6851524" y="1293217"/>
              <a:ext cx="161448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1733</a:t>
              </a:r>
              <a:endParaRPr lang="en-AE" sz="3200" dirty="0">
                <a:solidFill>
                  <a:schemeClr val="bg1"/>
                </a:solidFill>
                <a:latin typeface="Aharoni" panose="02010803020104030203" pitchFamily="2" charset="-79"/>
                <a:cs typeface="Aharoni" panose="02010803020104030203" pitchFamily="2" charset="-79"/>
              </a:endParaRPr>
            </a:p>
          </p:txBody>
        </p:sp>
        <p:sp>
          <p:nvSpPr>
            <p:cNvPr id="30" name="TextBox 29">
              <a:extLst>
                <a:ext uri="{FF2B5EF4-FFF2-40B4-BE49-F238E27FC236}">
                  <a16:creationId xmlns:a16="http://schemas.microsoft.com/office/drawing/2014/main" id="{10FE7464-3A82-25C6-3A72-719975A9E834}"/>
                </a:ext>
              </a:extLst>
            </p:cNvPr>
            <p:cNvSpPr txBox="1"/>
            <p:nvPr/>
          </p:nvSpPr>
          <p:spPr>
            <a:xfrm>
              <a:off x="7139754" y="2293323"/>
              <a:ext cx="1005275" cy="369332"/>
            </a:xfrm>
            <a:prstGeom prst="rect">
              <a:avLst/>
            </a:prstGeom>
            <a:noFill/>
          </p:spPr>
          <p:txBody>
            <a:bodyPr wrap="none" rtlCol="0">
              <a:spAutoFit/>
            </a:bodyPr>
            <a:lstStyle/>
            <a:p>
              <a:r>
                <a:rPr lang="en-AE" dirty="0">
                  <a:solidFill>
                    <a:schemeClr val="bg1"/>
                  </a:solidFill>
                </a:rPr>
                <a:t>Payment</a:t>
              </a:r>
            </a:p>
          </p:txBody>
        </p:sp>
      </p:grpSp>
      <p:sp>
        <p:nvSpPr>
          <p:cNvPr id="35" name="Rounded Rectangle 34">
            <a:extLst>
              <a:ext uri="{FF2B5EF4-FFF2-40B4-BE49-F238E27FC236}">
                <a16:creationId xmlns:a16="http://schemas.microsoft.com/office/drawing/2014/main" id="{3F59AA8D-EBB2-D424-2AC8-A0661501A668}"/>
              </a:ext>
            </a:extLst>
          </p:cNvPr>
          <p:cNvSpPr/>
          <p:nvPr/>
        </p:nvSpPr>
        <p:spPr>
          <a:xfrm>
            <a:off x="9270335" y="1400755"/>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9" name="TextBox 38">
            <a:extLst>
              <a:ext uri="{FF2B5EF4-FFF2-40B4-BE49-F238E27FC236}">
                <a16:creationId xmlns:a16="http://schemas.microsoft.com/office/drawing/2014/main" id="{E579CC16-D7EB-DB8E-06AA-D08C1ED96FD0}"/>
              </a:ext>
            </a:extLst>
          </p:cNvPr>
          <p:cNvSpPr txBox="1"/>
          <p:nvPr/>
        </p:nvSpPr>
        <p:spPr>
          <a:xfrm>
            <a:off x="9577925" y="1291466"/>
            <a:ext cx="161448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11.5</a:t>
            </a:r>
            <a:endParaRPr lang="en-AE" sz="3200" dirty="0">
              <a:solidFill>
                <a:schemeClr val="bg1"/>
              </a:solidFill>
              <a:latin typeface="Aharoni" panose="02010803020104030203" pitchFamily="2" charset="-79"/>
              <a:cs typeface="Aharoni" panose="02010803020104030203" pitchFamily="2" charset="-79"/>
            </a:endParaRPr>
          </a:p>
        </p:txBody>
      </p:sp>
      <p:sp>
        <p:nvSpPr>
          <p:cNvPr id="42" name="TextBox 41">
            <a:extLst>
              <a:ext uri="{FF2B5EF4-FFF2-40B4-BE49-F238E27FC236}">
                <a16:creationId xmlns:a16="http://schemas.microsoft.com/office/drawing/2014/main" id="{789758AF-E126-670E-CA0A-81DEF77710BB}"/>
              </a:ext>
            </a:extLst>
          </p:cNvPr>
          <p:cNvSpPr txBox="1"/>
          <p:nvPr/>
        </p:nvSpPr>
        <p:spPr>
          <a:xfrm>
            <a:off x="9944726" y="2274535"/>
            <a:ext cx="880882" cy="369332"/>
          </a:xfrm>
          <a:prstGeom prst="rect">
            <a:avLst/>
          </a:prstGeom>
          <a:noFill/>
        </p:spPr>
        <p:txBody>
          <a:bodyPr wrap="none" rtlCol="0">
            <a:spAutoFit/>
          </a:bodyPr>
          <a:lstStyle/>
          <a:p>
            <a:r>
              <a:rPr lang="en-AE" dirty="0">
                <a:solidFill>
                  <a:schemeClr val="bg1"/>
                </a:solidFill>
              </a:rPr>
              <a:t>Tenure </a:t>
            </a:r>
          </a:p>
        </p:txBody>
      </p:sp>
      <p:grpSp>
        <p:nvGrpSpPr>
          <p:cNvPr id="44" name="Group 43">
            <a:extLst>
              <a:ext uri="{FF2B5EF4-FFF2-40B4-BE49-F238E27FC236}">
                <a16:creationId xmlns:a16="http://schemas.microsoft.com/office/drawing/2014/main" id="{BD2815E9-91F3-E3B9-819F-1E4F7F8C4053}"/>
              </a:ext>
            </a:extLst>
          </p:cNvPr>
          <p:cNvGrpSpPr/>
          <p:nvPr/>
        </p:nvGrpSpPr>
        <p:grpSpPr>
          <a:xfrm>
            <a:off x="4019181" y="3174576"/>
            <a:ext cx="2147063" cy="1358175"/>
            <a:chOff x="1247251" y="3217706"/>
            <a:chExt cx="2147063" cy="1358175"/>
          </a:xfrm>
        </p:grpSpPr>
        <p:sp>
          <p:nvSpPr>
            <p:cNvPr id="45" name="Rounded Rectangle 44">
              <a:extLst>
                <a:ext uri="{FF2B5EF4-FFF2-40B4-BE49-F238E27FC236}">
                  <a16:creationId xmlns:a16="http://schemas.microsoft.com/office/drawing/2014/main" id="{DED77BED-AD62-E32D-A010-D3B82CE8B149}"/>
                </a:ext>
              </a:extLst>
            </p:cNvPr>
            <p:cNvSpPr/>
            <p:nvPr/>
          </p:nvSpPr>
          <p:spPr>
            <a:xfrm>
              <a:off x="1251189" y="3314336"/>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6" name="TextBox 45">
              <a:extLst>
                <a:ext uri="{FF2B5EF4-FFF2-40B4-BE49-F238E27FC236}">
                  <a16:creationId xmlns:a16="http://schemas.microsoft.com/office/drawing/2014/main" id="{C6537775-F6E3-8D42-DFDC-CED3DEB2D601}"/>
                </a:ext>
              </a:extLst>
            </p:cNvPr>
            <p:cNvSpPr txBox="1"/>
            <p:nvPr/>
          </p:nvSpPr>
          <p:spPr>
            <a:xfrm>
              <a:off x="1695994" y="3217706"/>
              <a:ext cx="135477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411</a:t>
              </a:r>
              <a:endParaRPr lang="en-AE" sz="3200" dirty="0">
                <a:solidFill>
                  <a:schemeClr val="bg1"/>
                </a:solidFill>
                <a:latin typeface="Aharoni" panose="02010803020104030203" pitchFamily="2" charset="-79"/>
                <a:cs typeface="Aharoni" panose="02010803020104030203" pitchFamily="2" charset="-79"/>
              </a:endParaRPr>
            </a:p>
          </p:txBody>
        </p:sp>
        <p:sp>
          <p:nvSpPr>
            <p:cNvPr id="47" name="TextBox 46">
              <a:extLst>
                <a:ext uri="{FF2B5EF4-FFF2-40B4-BE49-F238E27FC236}">
                  <a16:creationId xmlns:a16="http://schemas.microsoft.com/office/drawing/2014/main" id="{6819B497-0F5F-5788-1651-E6BEF79678B5}"/>
                </a:ext>
              </a:extLst>
            </p:cNvPr>
            <p:cNvSpPr txBox="1"/>
            <p:nvPr/>
          </p:nvSpPr>
          <p:spPr>
            <a:xfrm>
              <a:off x="1247251" y="4206549"/>
              <a:ext cx="2147063" cy="369332"/>
            </a:xfrm>
            <a:prstGeom prst="rect">
              <a:avLst/>
            </a:prstGeom>
            <a:noFill/>
          </p:spPr>
          <p:txBody>
            <a:bodyPr wrap="none" rtlCol="0">
              <a:spAutoFit/>
            </a:bodyPr>
            <a:lstStyle/>
            <a:p>
              <a:r>
                <a:rPr lang="en-AE" dirty="0">
                  <a:solidFill>
                    <a:schemeClr val="bg1"/>
                  </a:solidFill>
                </a:rPr>
                <a:t>Installment purchase</a:t>
              </a:r>
            </a:p>
          </p:txBody>
        </p:sp>
      </p:grpSp>
      <p:grpSp>
        <p:nvGrpSpPr>
          <p:cNvPr id="48" name="Group 47">
            <a:extLst>
              <a:ext uri="{FF2B5EF4-FFF2-40B4-BE49-F238E27FC236}">
                <a16:creationId xmlns:a16="http://schemas.microsoft.com/office/drawing/2014/main" id="{8CBC2A06-7F7F-1893-FC3C-82626100D60C}"/>
              </a:ext>
            </a:extLst>
          </p:cNvPr>
          <p:cNvGrpSpPr/>
          <p:nvPr/>
        </p:nvGrpSpPr>
        <p:grpSpPr>
          <a:xfrm>
            <a:off x="6572975" y="3150185"/>
            <a:ext cx="2143125" cy="1372773"/>
            <a:chOff x="1251189" y="3217706"/>
            <a:chExt cx="2143125" cy="1372773"/>
          </a:xfrm>
        </p:grpSpPr>
        <p:sp>
          <p:nvSpPr>
            <p:cNvPr id="49" name="Rounded Rectangle 48">
              <a:extLst>
                <a:ext uri="{FF2B5EF4-FFF2-40B4-BE49-F238E27FC236}">
                  <a16:creationId xmlns:a16="http://schemas.microsoft.com/office/drawing/2014/main" id="{3DDC058E-76FD-C5AA-7506-6C3CFD4EF0CB}"/>
                </a:ext>
              </a:extLst>
            </p:cNvPr>
            <p:cNvSpPr/>
            <p:nvPr/>
          </p:nvSpPr>
          <p:spPr>
            <a:xfrm>
              <a:off x="1251189" y="3314336"/>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50" name="TextBox 49">
              <a:extLst>
                <a:ext uri="{FF2B5EF4-FFF2-40B4-BE49-F238E27FC236}">
                  <a16:creationId xmlns:a16="http://schemas.microsoft.com/office/drawing/2014/main" id="{E846CCCF-5A6D-4BEC-CF37-A3DC7C9E0A98}"/>
                </a:ext>
              </a:extLst>
            </p:cNvPr>
            <p:cNvSpPr txBox="1"/>
            <p:nvPr/>
          </p:nvSpPr>
          <p:spPr>
            <a:xfrm>
              <a:off x="1695994" y="3217706"/>
              <a:ext cx="135477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979</a:t>
              </a:r>
              <a:endParaRPr lang="en-AE" sz="3200" dirty="0">
                <a:solidFill>
                  <a:schemeClr val="bg1"/>
                </a:solidFill>
                <a:latin typeface="Aharoni" panose="02010803020104030203" pitchFamily="2" charset="-79"/>
                <a:cs typeface="Aharoni" panose="02010803020104030203" pitchFamily="2" charset="-79"/>
              </a:endParaRPr>
            </a:p>
          </p:txBody>
        </p:sp>
        <p:sp>
          <p:nvSpPr>
            <p:cNvPr id="51" name="TextBox 50">
              <a:extLst>
                <a:ext uri="{FF2B5EF4-FFF2-40B4-BE49-F238E27FC236}">
                  <a16:creationId xmlns:a16="http://schemas.microsoft.com/office/drawing/2014/main" id="{4C141F50-661E-A143-9A13-F9C12AE7BBD6}"/>
                </a:ext>
              </a:extLst>
            </p:cNvPr>
            <p:cNvSpPr txBox="1"/>
            <p:nvPr/>
          </p:nvSpPr>
          <p:spPr>
            <a:xfrm>
              <a:off x="1551900" y="4221147"/>
              <a:ext cx="1537409" cy="369332"/>
            </a:xfrm>
            <a:prstGeom prst="rect">
              <a:avLst/>
            </a:prstGeom>
            <a:noFill/>
          </p:spPr>
          <p:txBody>
            <a:bodyPr wrap="none" rtlCol="0">
              <a:spAutoFit/>
            </a:bodyPr>
            <a:lstStyle/>
            <a:p>
              <a:r>
                <a:rPr lang="en-AE" dirty="0">
                  <a:solidFill>
                    <a:schemeClr val="bg1"/>
                  </a:solidFill>
                </a:rPr>
                <a:t>Cash Advance </a:t>
              </a:r>
            </a:p>
          </p:txBody>
        </p:sp>
      </p:grpSp>
      <p:grpSp>
        <p:nvGrpSpPr>
          <p:cNvPr id="52" name="Group 51">
            <a:extLst>
              <a:ext uri="{FF2B5EF4-FFF2-40B4-BE49-F238E27FC236}">
                <a16:creationId xmlns:a16="http://schemas.microsoft.com/office/drawing/2014/main" id="{F78E26C4-BFE1-02A8-8215-325F8F8A99B7}"/>
              </a:ext>
            </a:extLst>
          </p:cNvPr>
          <p:cNvGrpSpPr/>
          <p:nvPr/>
        </p:nvGrpSpPr>
        <p:grpSpPr>
          <a:xfrm>
            <a:off x="9270334" y="3108620"/>
            <a:ext cx="2143125" cy="1401331"/>
            <a:chOff x="1251189" y="3217706"/>
            <a:chExt cx="2143125" cy="1401331"/>
          </a:xfrm>
        </p:grpSpPr>
        <p:sp>
          <p:nvSpPr>
            <p:cNvPr id="53" name="Rounded Rectangle 52">
              <a:extLst>
                <a:ext uri="{FF2B5EF4-FFF2-40B4-BE49-F238E27FC236}">
                  <a16:creationId xmlns:a16="http://schemas.microsoft.com/office/drawing/2014/main" id="{505D6747-00B1-F5D0-9B5A-AE31AC2F1168}"/>
                </a:ext>
              </a:extLst>
            </p:cNvPr>
            <p:cNvSpPr/>
            <p:nvPr/>
          </p:nvSpPr>
          <p:spPr>
            <a:xfrm>
              <a:off x="1251189" y="3314336"/>
              <a:ext cx="2143125" cy="1255297"/>
            </a:xfrm>
            <a:prstGeom prst="roundRect">
              <a:avLst/>
            </a:prstGeom>
            <a:solidFill>
              <a:schemeClr val="tx1">
                <a:lumMod val="90000"/>
                <a:lumOff val="10000"/>
              </a:schemeClr>
            </a:solidFill>
            <a:effectLst>
              <a:outerShdw blurRad="1905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54" name="TextBox 53">
              <a:extLst>
                <a:ext uri="{FF2B5EF4-FFF2-40B4-BE49-F238E27FC236}">
                  <a16:creationId xmlns:a16="http://schemas.microsoft.com/office/drawing/2014/main" id="{762FD9FA-F32A-2458-F355-4B6D03AB118C}"/>
                </a:ext>
              </a:extLst>
            </p:cNvPr>
            <p:cNvSpPr txBox="1"/>
            <p:nvPr/>
          </p:nvSpPr>
          <p:spPr>
            <a:xfrm>
              <a:off x="1695994" y="3217706"/>
              <a:ext cx="1354777" cy="1107996"/>
            </a:xfrm>
            <a:prstGeom prst="rect">
              <a:avLst/>
            </a:prstGeom>
            <a:noFill/>
          </p:spPr>
          <p:txBody>
            <a:bodyPr wrap="square" rtlCol="0">
              <a:spAutoFit/>
            </a:bodyPr>
            <a:lstStyle/>
            <a:p>
              <a:r>
                <a:rPr lang="en-AE" sz="6600" dirty="0">
                  <a:solidFill>
                    <a:schemeClr val="bg1"/>
                  </a:solidFill>
                  <a:latin typeface="Aharoni" panose="02010803020104030203" pitchFamily="2" charset="-79"/>
                  <a:cs typeface="Aharoni" panose="02010803020104030203" pitchFamily="2" charset="-79"/>
                </a:rPr>
                <a:t>592</a:t>
              </a:r>
              <a:endParaRPr lang="en-AE" sz="3200" dirty="0">
                <a:solidFill>
                  <a:schemeClr val="bg1"/>
                </a:solidFill>
                <a:latin typeface="Aharoni" panose="02010803020104030203" pitchFamily="2" charset="-79"/>
                <a:cs typeface="Aharoni" panose="02010803020104030203" pitchFamily="2" charset="-79"/>
              </a:endParaRPr>
            </a:p>
          </p:txBody>
        </p:sp>
        <p:sp>
          <p:nvSpPr>
            <p:cNvPr id="55" name="TextBox 54">
              <a:extLst>
                <a:ext uri="{FF2B5EF4-FFF2-40B4-BE49-F238E27FC236}">
                  <a16:creationId xmlns:a16="http://schemas.microsoft.com/office/drawing/2014/main" id="{835B760A-8950-B59B-D268-0DE226ECD4C5}"/>
                </a:ext>
              </a:extLst>
            </p:cNvPr>
            <p:cNvSpPr txBox="1"/>
            <p:nvPr/>
          </p:nvSpPr>
          <p:spPr>
            <a:xfrm>
              <a:off x="1450974" y="4249705"/>
              <a:ext cx="1743554" cy="369332"/>
            </a:xfrm>
            <a:prstGeom prst="rect">
              <a:avLst/>
            </a:prstGeom>
            <a:noFill/>
          </p:spPr>
          <p:txBody>
            <a:bodyPr wrap="none" rtlCol="0">
              <a:spAutoFit/>
            </a:bodyPr>
            <a:lstStyle/>
            <a:p>
              <a:r>
                <a:rPr lang="en-AE" dirty="0">
                  <a:solidFill>
                    <a:schemeClr val="bg1"/>
                  </a:solidFill>
                </a:rPr>
                <a:t>Oneoff purchase</a:t>
              </a:r>
            </a:p>
          </p:txBody>
        </p:sp>
      </p:grpSp>
      <p:sp>
        <p:nvSpPr>
          <p:cNvPr id="56" name="TextBox 55">
            <a:extLst>
              <a:ext uri="{FF2B5EF4-FFF2-40B4-BE49-F238E27FC236}">
                <a16:creationId xmlns:a16="http://schemas.microsoft.com/office/drawing/2014/main" id="{7A7CE4D0-7DA5-4343-A4F8-1EAC589E315A}"/>
              </a:ext>
            </a:extLst>
          </p:cNvPr>
          <p:cNvSpPr txBox="1"/>
          <p:nvPr/>
        </p:nvSpPr>
        <p:spPr>
          <a:xfrm>
            <a:off x="1775384" y="4974061"/>
            <a:ext cx="9294532" cy="400110"/>
          </a:xfrm>
          <a:prstGeom prst="rect">
            <a:avLst/>
          </a:prstGeom>
          <a:noFill/>
        </p:spPr>
        <p:txBody>
          <a:bodyPr wrap="none" rtlCol="0">
            <a:spAutoFit/>
          </a:bodyPr>
          <a:lstStyle/>
          <a:p>
            <a:r>
              <a:rPr lang="en-AE" sz="2000" dirty="0">
                <a:latin typeface="Arial" panose="020B0604020202020204" pitchFamily="34" charset="0"/>
                <a:cs typeface="Arial" panose="020B0604020202020204" pitchFamily="34" charset="0"/>
              </a:rPr>
              <a:t>The above figures shows the average values of the main features of the data set</a:t>
            </a:r>
          </a:p>
        </p:txBody>
      </p:sp>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F522C-3AE8-E185-428D-03EDC7D366FE}"/>
              </a:ext>
            </a:extLst>
          </p:cNvPr>
          <p:cNvSpPr>
            <a:spLocks noGrp="1"/>
          </p:cNvSpPr>
          <p:nvPr>
            <p:ph type="title"/>
          </p:nvPr>
        </p:nvSpPr>
        <p:spPr/>
        <p:txBody>
          <a:bodyPr>
            <a:normAutofit/>
          </a:bodyPr>
          <a:lstStyle/>
          <a:p>
            <a:r>
              <a:rPr lang="en-US" sz="3600" b="1" i="0" dirty="0">
                <a:solidFill>
                  <a:schemeClr val="tx1">
                    <a:lumMod val="90000"/>
                    <a:lumOff val="10000"/>
                  </a:schemeClr>
                </a:solidFill>
                <a:effectLst/>
                <a:latin typeface="Arial" panose="020B0604020202020204" pitchFamily="34" charset="0"/>
                <a:cs typeface="Arial" panose="020B0604020202020204" pitchFamily="34" charset="0"/>
              </a:rPr>
              <a:t>Feature Scaling</a:t>
            </a:r>
            <a:endParaRPr lang="en-AE" sz="3600" dirty="0">
              <a:solidFill>
                <a:schemeClr val="tx1">
                  <a:lumMod val="90000"/>
                  <a:lumOff val="10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360EB3C-7C1F-8DCF-2FF1-19D62363B13A}"/>
              </a:ext>
            </a:extLst>
          </p:cNvPr>
          <p:cNvSpPr>
            <a:spLocks noGrp="1"/>
          </p:cNvSpPr>
          <p:nvPr>
            <p:ph idx="1"/>
          </p:nvPr>
        </p:nvSpPr>
        <p:spPr>
          <a:xfrm>
            <a:off x="983684" y="1370275"/>
            <a:ext cx="9769660" cy="4398066"/>
          </a:xfrm>
        </p:spPr>
        <p:txBody>
          <a:bodyPr>
            <a:normAutofit/>
          </a:bodyPr>
          <a:lstStyle/>
          <a:p>
            <a:pPr marL="0" indent="0">
              <a:buNone/>
            </a:pPr>
            <a:r>
              <a:rPr lang="en-US" b="1" dirty="0">
                <a:solidFill>
                  <a:schemeClr val="tx1">
                    <a:lumMod val="90000"/>
                    <a:lumOff val="10000"/>
                  </a:schemeClr>
                </a:solidFill>
                <a:latin typeface="Arial" panose="020B0604020202020204" pitchFamily="34" charset="0"/>
                <a:cs typeface="Arial" panose="020B0604020202020204" pitchFamily="34" charset="0"/>
              </a:rPr>
              <a:t>L</a:t>
            </a:r>
            <a:r>
              <a:rPr lang="en-US" b="1" i="0" dirty="0">
                <a:solidFill>
                  <a:schemeClr val="tx1">
                    <a:lumMod val="90000"/>
                    <a:lumOff val="10000"/>
                  </a:schemeClr>
                </a:solidFill>
                <a:effectLst/>
                <a:latin typeface="Arial" panose="020B0604020202020204" pitchFamily="34" charset="0"/>
                <a:cs typeface="Arial" panose="020B0604020202020204" pitchFamily="34" charset="0"/>
              </a:rPr>
              <a:t>og scaler &amp; </a:t>
            </a:r>
            <a:r>
              <a:rPr lang="en-US" b="1" i="0" dirty="0" err="1">
                <a:solidFill>
                  <a:schemeClr val="tx1">
                    <a:lumMod val="90000"/>
                    <a:lumOff val="10000"/>
                  </a:schemeClr>
                </a:solidFill>
                <a:effectLst/>
                <a:latin typeface="Arial" panose="020B0604020202020204" pitchFamily="34" charset="0"/>
                <a:cs typeface="Arial" panose="020B0604020202020204" pitchFamily="34" charset="0"/>
              </a:rPr>
              <a:t>MinMax</a:t>
            </a:r>
            <a:r>
              <a:rPr lang="en-US" b="1" i="0" dirty="0">
                <a:solidFill>
                  <a:schemeClr val="tx1">
                    <a:lumMod val="90000"/>
                    <a:lumOff val="10000"/>
                  </a:schemeClr>
                </a:solidFill>
                <a:effectLst/>
                <a:latin typeface="Arial" panose="020B0604020202020204" pitchFamily="34" charset="0"/>
                <a:cs typeface="Arial" panose="020B0604020202020204" pitchFamily="34" charset="0"/>
              </a:rPr>
              <a:t> Scaler</a:t>
            </a:r>
          </a:p>
          <a:p>
            <a:pPr marL="0" indent="0">
              <a:buNone/>
            </a:pPr>
            <a:endParaRPr lang="en-US" sz="2400" i="0" dirty="0">
              <a:solidFill>
                <a:schemeClr val="tx1">
                  <a:lumMod val="90000"/>
                  <a:lumOff val="10000"/>
                </a:schemeClr>
              </a:solidFill>
              <a:effectLst/>
              <a:latin typeface="Arial" panose="020B0604020202020204" pitchFamily="34" charset="0"/>
              <a:cs typeface="Arial" panose="020B0604020202020204" pitchFamily="34" charset="0"/>
            </a:endParaRPr>
          </a:p>
          <a:p>
            <a:pPr lvl="1"/>
            <a:r>
              <a:rPr lang="en-US" b="0" i="0" dirty="0">
                <a:solidFill>
                  <a:schemeClr val="tx1">
                    <a:lumMod val="90000"/>
                    <a:lumOff val="10000"/>
                  </a:schemeClr>
                </a:solidFill>
                <a:effectLst/>
                <a:latin typeface="Arial" panose="020B0604020202020204" pitchFamily="34" charset="0"/>
                <a:cs typeface="Arial" panose="020B0604020202020204" pitchFamily="34" charset="0"/>
              </a:rPr>
              <a:t>Log transformation reduces skewness and compresses extreme values, but it doesn’t standardize the data to a particular range.</a:t>
            </a:r>
          </a:p>
          <a:p>
            <a:pPr lvl="1"/>
            <a:endParaRPr lang="en-US" b="0" i="0" dirty="0">
              <a:solidFill>
                <a:schemeClr val="tx1">
                  <a:lumMod val="90000"/>
                  <a:lumOff val="10000"/>
                </a:schemeClr>
              </a:solidFill>
              <a:effectLst/>
              <a:latin typeface="Arial" panose="020B0604020202020204" pitchFamily="34" charset="0"/>
              <a:cs typeface="Arial" panose="020B0604020202020204" pitchFamily="34" charset="0"/>
            </a:endParaRPr>
          </a:p>
          <a:p>
            <a:pPr lvl="1"/>
            <a:r>
              <a:rPr lang="en-US" b="0" i="0" dirty="0">
                <a:solidFill>
                  <a:schemeClr val="tx1">
                    <a:lumMod val="90000"/>
                    <a:lumOff val="10000"/>
                  </a:schemeClr>
                </a:solidFill>
                <a:effectLst/>
                <a:latin typeface="Arial" panose="020B0604020202020204" pitchFamily="34" charset="0"/>
                <a:cs typeface="Arial" panose="020B0604020202020204" pitchFamily="34" charset="0"/>
              </a:rPr>
              <a:t>Applying Min-Max scaling afterward can bring all features into a common range (typically 0 to 1), making them easier to interpret and ensuring they contribute equally to distance calculations in algorithms like K-Means.</a:t>
            </a:r>
            <a:endParaRPr lang="en-AE" dirty="0">
              <a:solidFill>
                <a:schemeClr val="tx1">
                  <a:lumMod val="90000"/>
                  <a:lumOff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878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BF327B0-D782-D63A-A8A5-4A6047F6690D}"/>
              </a:ext>
            </a:extLst>
          </p:cNvPr>
          <p:cNvSpPr/>
          <p:nvPr/>
        </p:nvSpPr>
        <p:spPr>
          <a:xfrm>
            <a:off x="927100" y="3843988"/>
            <a:ext cx="5168900" cy="2099611"/>
          </a:xfrm>
          <a:prstGeom prst="roundRec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5" name="Rectangular Callout 14">
            <a:extLst>
              <a:ext uri="{FF2B5EF4-FFF2-40B4-BE49-F238E27FC236}">
                <a16:creationId xmlns:a16="http://schemas.microsoft.com/office/drawing/2014/main" id="{80FDB676-8B38-A4A1-7589-6F3FB1CF375F}"/>
              </a:ext>
            </a:extLst>
          </p:cNvPr>
          <p:cNvSpPr/>
          <p:nvPr/>
        </p:nvSpPr>
        <p:spPr>
          <a:xfrm rot="16200000">
            <a:off x="4981396" y="4658599"/>
            <a:ext cx="1148372" cy="1034084"/>
          </a:xfrm>
          <a:prstGeom prst="wedgeRectCallou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Rounded Rectangle 9">
            <a:extLst>
              <a:ext uri="{FF2B5EF4-FFF2-40B4-BE49-F238E27FC236}">
                <a16:creationId xmlns:a16="http://schemas.microsoft.com/office/drawing/2014/main" id="{3225CC16-9E6E-F377-066F-71F830D93CAF}"/>
              </a:ext>
            </a:extLst>
          </p:cNvPr>
          <p:cNvSpPr/>
          <p:nvPr/>
        </p:nvSpPr>
        <p:spPr>
          <a:xfrm>
            <a:off x="5911888" y="1682359"/>
            <a:ext cx="5168900" cy="1549400"/>
          </a:xfrm>
          <a:prstGeom prst="roundRec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 name="Content Placeholder 4" descr="A chart of different types of sales&#10;&#10;Description automatically generated with medium confidence">
            <a:extLst>
              <a:ext uri="{FF2B5EF4-FFF2-40B4-BE49-F238E27FC236}">
                <a16:creationId xmlns:a16="http://schemas.microsoft.com/office/drawing/2014/main" id="{05951905-A8B8-6152-6353-F4B0463E370D}"/>
              </a:ext>
            </a:extLst>
          </p:cNvPr>
          <p:cNvPicPr>
            <a:picLocks noChangeAspect="1"/>
          </p:cNvPicPr>
          <p:nvPr/>
        </p:nvPicPr>
        <p:blipFill rotWithShape="1">
          <a:blip r:embed="rId2">
            <a:extLst>
              <a:ext uri="{28A0092B-C50C-407E-A947-70E740481C1C}">
                <a14:useLocalDpi xmlns:a14="http://schemas.microsoft.com/office/drawing/2010/main" val="0"/>
              </a:ext>
            </a:extLst>
          </a:blip>
          <a:srcRect l="274" t="59665" r="74312" b="20063"/>
          <a:stretch/>
        </p:blipFill>
        <p:spPr>
          <a:xfrm>
            <a:off x="1278104" y="1159209"/>
            <a:ext cx="4059740" cy="2595701"/>
          </a:xfrm>
          <a:prstGeom prst="rect">
            <a:avLst/>
          </a:prstGeom>
        </p:spPr>
      </p:pic>
      <p:pic>
        <p:nvPicPr>
          <p:cNvPr id="7" name="Content Placeholder 4" descr="A chart of different types of sales&#10;&#10;Description automatically generated with medium confidence">
            <a:extLst>
              <a:ext uri="{FF2B5EF4-FFF2-40B4-BE49-F238E27FC236}">
                <a16:creationId xmlns:a16="http://schemas.microsoft.com/office/drawing/2014/main" id="{8C67B93A-392C-FD68-B1CE-B976182A94F0}"/>
              </a:ext>
            </a:extLst>
          </p:cNvPr>
          <p:cNvPicPr>
            <a:picLocks noChangeAspect="1"/>
          </p:cNvPicPr>
          <p:nvPr/>
        </p:nvPicPr>
        <p:blipFill rotWithShape="1">
          <a:blip r:embed="rId2">
            <a:extLst>
              <a:ext uri="{28A0092B-C50C-407E-A947-70E740481C1C}">
                <a14:useLocalDpi xmlns:a14="http://schemas.microsoft.com/office/drawing/2010/main" val="0"/>
              </a:ext>
            </a:extLst>
          </a:blip>
          <a:srcRect l="25342" t="59846" r="49244" b="19882"/>
          <a:stretch/>
        </p:blipFill>
        <p:spPr>
          <a:xfrm>
            <a:off x="6584366" y="3310921"/>
            <a:ext cx="4329530" cy="2768198"/>
          </a:xfrm>
          <a:prstGeom prst="rect">
            <a:avLst/>
          </a:prstGeom>
        </p:spPr>
      </p:pic>
      <p:sp>
        <p:nvSpPr>
          <p:cNvPr id="8" name="TextBox 7">
            <a:extLst>
              <a:ext uri="{FF2B5EF4-FFF2-40B4-BE49-F238E27FC236}">
                <a16:creationId xmlns:a16="http://schemas.microsoft.com/office/drawing/2014/main" id="{8592CACD-5DB8-CCCF-7D36-4843C1734CB9}"/>
              </a:ext>
            </a:extLst>
          </p:cNvPr>
          <p:cNvSpPr txBox="1"/>
          <p:nvPr/>
        </p:nvSpPr>
        <p:spPr>
          <a:xfrm>
            <a:off x="1194658" y="3956988"/>
            <a:ext cx="4633783" cy="1754326"/>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Payment distribution is skewed toward the higher end, with most customers making payments frequently. This indicates responsible repayment behavior among the majority , which could imply lower risk of default in payment.</a:t>
            </a:r>
            <a:endParaRPr lang="en-AE" dirty="0">
              <a:solidFill>
                <a:schemeClr val="bg1"/>
              </a:solidFill>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4C29A766-2330-5422-5087-26AF96345709}"/>
              </a:ext>
            </a:extLst>
          </p:cNvPr>
          <p:cNvSpPr>
            <a:spLocks noGrp="1"/>
          </p:cNvSpPr>
          <p:nvPr>
            <p:ph type="title"/>
          </p:nvPr>
        </p:nvSpPr>
        <p:spPr>
          <a:xfrm>
            <a:off x="678883" y="445803"/>
            <a:ext cx="10834234" cy="612775"/>
          </a:xfrm>
        </p:spPr>
        <p:txBody>
          <a:bodyPr>
            <a:normAutofit/>
          </a:bodyPr>
          <a:lstStyle/>
          <a:p>
            <a:r>
              <a:rPr lang="en-US" sz="3600" b="1" i="0" dirty="0">
                <a:solidFill>
                  <a:schemeClr val="tx1">
                    <a:lumMod val="90000"/>
                    <a:lumOff val="10000"/>
                  </a:schemeClr>
                </a:solidFill>
                <a:effectLst/>
                <a:latin typeface="Arial" panose="020B0604020202020204" pitchFamily="34" charset="0"/>
                <a:cs typeface="Arial" panose="020B0604020202020204" pitchFamily="34" charset="0"/>
              </a:rPr>
              <a:t>Exploratory Data Analysis (EDA)</a:t>
            </a:r>
            <a:endParaRPr lang="en-AE" sz="3600" dirty="0">
              <a:solidFill>
                <a:schemeClr val="tx1">
                  <a:lumMod val="90000"/>
                  <a:lumOff val="10000"/>
                </a:schemeClr>
              </a:solidFill>
              <a:latin typeface="Arial" panose="020B0604020202020204" pitchFamily="34" charset="0"/>
              <a:cs typeface="Arial" panose="020B0604020202020204" pitchFamily="34" charset="0"/>
            </a:endParaRPr>
          </a:p>
        </p:txBody>
      </p:sp>
      <p:sp>
        <p:nvSpPr>
          <p:cNvPr id="13" name="Rectangular Callout 12">
            <a:extLst>
              <a:ext uri="{FF2B5EF4-FFF2-40B4-BE49-F238E27FC236}">
                <a16:creationId xmlns:a16="http://schemas.microsoft.com/office/drawing/2014/main" id="{B1D25AE3-6442-3FC5-E22D-763EB3765357}"/>
              </a:ext>
            </a:extLst>
          </p:cNvPr>
          <p:cNvSpPr/>
          <p:nvPr/>
        </p:nvSpPr>
        <p:spPr>
          <a:xfrm rot="5400000">
            <a:off x="6005211" y="1788167"/>
            <a:ext cx="847435" cy="1034084"/>
          </a:xfrm>
          <a:prstGeom prst="wedgeRectCallou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5" name="TextBox 4">
            <a:extLst>
              <a:ext uri="{FF2B5EF4-FFF2-40B4-BE49-F238E27FC236}">
                <a16:creationId xmlns:a16="http://schemas.microsoft.com/office/drawing/2014/main" id="{30E50E99-6CB6-758E-D26D-2FE69D395A9C}"/>
              </a:ext>
            </a:extLst>
          </p:cNvPr>
          <p:cNvSpPr txBox="1"/>
          <p:nvPr/>
        </p:nvSpPr>
        <p:spPr>
          <a:xfrm>
            <a:off x="5911889" y="1851119"/>
            <a:ext cx="5168900" cy="120032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Most customers have credit limits concentrated around the mid to high range, suggesting that they are most likely offered moderate credit levels, likely based on their spending behaviors</a:t>
            </a:r>
            <a:endParaRPr lang="en-AE"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1238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3790957B-AF58-F688-B207-837D7B55E3A7}"/>
              </a:ext>
            </a:extLst>
          </p:cNvPr>
          <p:cNvSpPr/>
          <p:nvPr/>
        </p:nvSpPr>
        <p:spPr>
          <a:xfrm>
            <a:off x="949569" y="4385095"/>
            <a:ext cx="5168900" cy="1633308"/>
          </a:xfrm>
          <a:prstGeom prst="roundRec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3" name="Rectangular Callout 22">
            <a:extLst>
              <a:ext uri="{FF2B5EF4-FFF2-40B4-BE49-F238E27FC236}">
                <a16:creationId xmlns:a16="http://schemas.microsoft.com/office/drawing/2014/main" id="{EDD2B621-8C69-A7D3-A6AC-7C1830EE4AC8}"/>
              </a:ext>
            </a:extLst>
          </p:cNvPr>
          <p:cNvSpPr/>
          <p:nvPr/>
        </p:nvSpPr>
        <p:spPr>
          <a:xfrm rot="16200000">
            <a:off x="5131386" y="4748109"/>
            <a:ext cx="893330" cy="1034084"/>
          </a:xfrm>
          <a:prstGeom prst="wedgeRectCallou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9" name="Rounded Rectangle 18">
            <a:extLst>
              <a:ext uri="{FF2B5EF4-FFF2-40B4-BE49-F238E27FC236}">
                <a16:creationId xmlns:a16="http://schemas.microsoft.com/office/drawing/2014/main" id="{F95780CB-679E-0DEF-8089-B5224FE85887}"/>
              </a:ext>
            </a:extLst>
          </p:cNvPr>
          <p:cNvSpPr/>
          <p:nvPr/>
        </p:nvSpPr>
        <p:spPr>
          <a:xfrm>
            <a:off x="6072624" y="2427418"/>
            <a:ext cx="5168900" cy="1633308"/>
          </a:xfrm>
          <a:prstGeom prst="roundRec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7" name="Rounded Rectangle 16">
            <a:extLst>
              <a:ext uri="{FF2B5EF4-FFF2-40B4-BE49-F238E27FC236}">
                <a16:creationId xmlns:a16="http://schemas.microsoft.com/office/drawing/2014/main" id="{15F5BDEA-E616-64A0-D865-F619DF39CF5B}"/>
              </a:ext>
            </a:extLst>
          </p:cNvPr>
          <p:cNvSpPr/>
          <p:nvPr/>
        </p:nvSpPr>
        <p:spPr>
          <a:xfrm>
            <a:off x="927100" y="528184"/>
            <a:ext cx="5168900" cy="1633308"/>
          </a:xfrm>
          <a:prstGeom prst="roundRec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8" name="Rectangular Callout 17">
            <a:extLst>
              <a:ext uri="{FF2B5EF4-FFF2-40B4-BE49-F238E27FC236}">
                <a16:creationId xmlns:a16="http://schemas.microsoft.com/office/drawing/2014/main" id="{E7B627BF-B585-A629-8ABA-85F8035CCB0C}"/>
              </a:ext>
            </a:extLst>
          </p:cNvPr>
          <p:cNvSpPr/>
          <p:nvPr/>
        </p:nvSpPr>
        <p:spPr>
          <a:xfrm rot="16200000">
            <a:off x="5108917" y="891198"/>
            <a:ext cx="893330" cy="1034084"/>
          </a:xfrm>
          <a:prstGeom prst="wedgeRectCallou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5" name="Content Placeholder 4" descr="A chart of different types of sales&#10;&#10;Description automatically generated with medium confidence">
            <a:extLst>
              <a:ext uri="{FF2B5EF4-FFF2-40B4-BE49-F238E27FC236}">
                <a16:creationId xmlns:a16="http://schemas.microsoft.com/office/drawing/2014/main" id="{7857D7AB-D380-CE48-48CD-9B5FD215A11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9394" b="79728"/>
          <a:stretch/>
        </p:blipFill>
        <p:spPr>
          <a:xfrm>
            <a:off x="6570428" y="453739"/>
            <a:ext cx="4543907" cy="1885105"/>
          </a:xfrm>
        </p:spPr>
      </p:pic>
      <p:sp>
        <p:nvSpPr>
          <p:cNvPr id="6" name="TextBox 5">
            <a:extLst>
              <a:ext uri="{FF2B5EF4-FFF2-40B4-BE49-F238E27FC236}">
                <a16:creationId xmlns:a16="http://schemas.microsoft.com/office/drawing/2014/main" id="{9B7951C6-F97E-9349-FDAA-229E016A2DF7}"/>
              </a:ext>
            </a:extLst>
          </p:cNvPr>
          <p:cNvSpPr txBox="1"/>
          <p:nvPr/>
        </p:nvSpPr>
        <p:spPr>
          <a:xfrm>
            <a:off x="1077665" y="744673"/>
            <a:ext cx="5018335" cy="1200329"/>
          </a:xfrm>
          <a:prstGeom prst="rect">
            <a:avLst/>
          </a:prstGeom>
          <a:noFill/>
        </p:spPr>
        <p:txBody>
          <a:bodyPr wrap="square" rtlCol="0">
            <a:spAutoFit/>
          </a:bodyPr>
          <a:lstStyle/>
          <a:p>
            <a:r>
              <a:rPr lang="en-AE" dirty="0">
                <a:solidFill>
                  <a:schemeClr val="bg1"/>
                </a:solidFill>
                <a:latin typeface="Arial" panose="020B0604020202020204" pitchFamily="34" charset="0"/>
                <a:cs typeface="Arial" panose="020B0604020202020204" pitchFamily="34" charset="0"/>
              </a:rPr>
              <a:t>This indicates a regular engagement but balance is generally </a:t>
            </a:r>
            <a:r>
              <a:rPr lang="en-US" dirty="0">
                <a:solidFill>
                  <a:schemeClr val="bg1"/>
                </a:solidFill>
                <a:latin typeface="Arial" panose="020B0604020202020204" pitchFamily="34" charset="0"/>
                <a:cs typeface="Arial" panose="020B0604020202020204" pitchFamily="34" charset="0"/>
              </a:rPr>
              <a:t>s</a:t>
            </a:r>
            <a:r>
              <a:rPr lang="en-AE" dirty="0">
                <a:solidFill>
                  <a:schemeClr val="bg1"/>
                </a:solidFill>
                <a:latin typeface="Arial" panose="020B0604020202020204" pitchFamily="34" charset="0"/>
                <a:cs typeface="Arial" panose="020B0604020202020204" pitchFamily="34" charset="0"/>
              </a:rPr>
              <a:t>kewed towards the lower end, suggesting limited spending or lower outstanding balance </a:t>
            </a:r>
          </a:p>
        </p:txBody>
      </p:sp>
      <p:pic>
        <p:nvPicPr>
          <p:cNvPr id="7" name="Content Placeholder 4" descr="A chart of different types of sales&#10;&#10;Description automatically generated with medium confidence">
            <a:extLst>
              <a:ext uri="{FF2B5EF4-FFF2-40B4-BE49-F238E27FC236}">
                <a16:creationId xmlns:a16="http://schemas.microsoft.com/office/drawing/2014/main" id="{6EB36DB0-A1DF-DC46-085B-4840FCECA74E}"/>
              </a:ext>
            </a:extLst>
          </p:cNvPr>
          <p:cNvPicPr>
            <a:picLocks noChangeAspect="1"/>
          </p:cNvPicPr>
          <p:nvPr/>
        </p:nvPicPr>
        <p:blipFill rotWithShape="1">
          <a:blip r:embed="rId3">
            <a:extLst>
              <a:ext uri="{28A0092B-C50C-407E-A947-70E740481C1C}">
                <a14:useLocalDpi xmlns:a14="http://schemas.microsoft.com/office/drawing/2010/main" val="0"/>
              </a:ext>
            </a:extLst>
          </a:blip>
          <a:srcRect l="49844" r="-450" b="79728"/>
          <a:stretch/>
        </p:blipFill>
        <p:spPr>
          <a:xfrm>
            <a:off x="678883" y="2317472"/>
            <a:ext cx="4543907" cy="1885105"/>
          </a:xfrm>
          <a:prstGeom prst="rect">
            <a:avLst/>
          </a:prstGeom>
        </p:spPr>
      </p:pic>
      <p:pic>
        <p:nvPicPr>
          <p:cNvPr id="8" name="Content Placeholder 4" descr="A chart of different types of sales&#10;&#10;Description automatically generated with medium confidence">
            <a:extLst>
              <a:ext uri="{FF2B5EF4-FFF2-40B4-BE49-F238E27FC236}">
                <a16:creationId xmlns:a16="http://schemas.microsoft.com/office/drawing/2014/main" id="{C40D9286-38E8-7CAE-D1B4-48A3266FEC82}"/>
              </a:ext>
            </a:extLst>
          </p:cNvPr>
          <p:cNvPicPr>
            <a:picLocks noChangeAspect="1"/>
          </p:cNvPicPr>
          <p:nvPr/>
        </p:nvPicPr>
        <p:blipFill rotWithShape="1">
          <a:blip r:embed="rId3">
            <a:extLst>
              <a:ext uri="{28A0092B-C50C-407E-A947-70E740481C1C}">
                <a14:useLocalDpi xmlns:a14="http://schemas.microsoft.com/office/drawing/2010/main" val="0"/>
              </a:ext>
            </a:extLst>
          </a:blip>
          <a:srcRect l="-276" t="19932" r="49670" b="59796"/>
          <a:stretch/>
        </p:blipFill>
        <p:spPr>
          <a:xfrm>
            <a:off x="6525491" y="4181207"/>
            <a:ext cx="4543907" cy="1885105"/>
          </a:xfrm>
          <a:prstGeom prst="rect">
            <a:avLst/>
          </a:prstGeom>
        </p:spPr>
      </p:pic>
      <p:sp>
        <p:nvSpPr>
          <p:cNvPr id="11" name="TextBox 10">
            <a:extLst>
              <a:ext uri="{FF2B5EF4-FFF2-40B4-BE49-F238E27FC236}">
                <a16:creationId xmlns:a16="http://schemas.microsoft.com/office/drawing/2014/main" id="{4587B2D8-943C-A495-8D86-457EFCBDCE41}"/>
              </a:ext>
            </a:extLst>
          </p:cNvPr>
          <p:cNvSpPr txBox="1"/>
          <p:nvPr/>
        </p:nvSpPr>
        <p:spPr>
          <a:xfrm>
            <a:off x="1269940" y="4460822"/>
            <a:ext cx="4633783" cy="1477328"/>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There’s a notable segment with moderate to high values in users using installment purchases and rarely use the cash advance feature. This indicates cash advance are the least utilized feature.</a:t>
            </a:r>
            <a:endParaRPr lang="en-AE" dirty="0">
              <a:solidFill>
                <a:schemeClr val="bg1"/>
              </a:solidFill>
              <a:latin typeface="Arial" panose="020B0604020202020204" pitchFamily="34" charset="0"/>
              <a:cs typeface="Arial" panose="020B0604020202020204" pitchFamily="34" charset="0"/>
            </a:endParaRPr>
          </a:p>
        </p:txBody>
      </p:sp>
      <p:sp>
        <p:nvSpPr>
          <p:cNvPr id="20" name="Rectangular Callout 19">
            <a:extLst>
              <a:ext uri="{FF2B5EF4-FFF2-40B4-BE49-F238E27FC236}">
                <a16:creationId xmlns:a16="http://schemas.microsoft.com/office/drawing/2014/main" id="{AA93388D-8F44-2320-B5C2-BC1E61FE91CC}"/>
              </a:ext>
            </a:extLst>
          </p:cNvPr>
          <p:cNvSpPr/>
          <p:nvPr/>
        </p:nvSpPr>
        <p:spPr>
          <a:xfrm rot="5400000">
            <a:off x="6143001" y="2896483"/>
            <a:ext cx="893330" cy="1034084"/>
          </a:xfrm>
          <a:prstGeom prst="wedgeRectCallout">
            <a:avLst/>
          </a:prstGeom>
          <a:solidFill>
            <a:srgbClr val="1D1B5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TextBox 9">
            <a:extLst>
              <a:ext uri="{FF2B5EF4-FFF2-40B4-BE49-F238E27FC236}">
                <a16:creationId xmlns:a16="http://schemas.microsoft.com/office/drawing/2014/main" id="{8DCA5F50-D261-3C8B-7B71-AEA3C65B24F7}"/>
              </a:ext>
            </a:extLst>
          </p:cNvPr>
          <p:cNvSpPr txBox="1"/>
          <p:nvPr/>
        </p:nvSpPr>
        <p:spPr>
          <a:xfrm>
            <a:off x="6340182" y="2659859"/>
            <a:ext cx="4633783" cy="1200329"/>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Overall purchase values are high, but one-off purchase are relatively low, suggesting a preference to smaller transaction or installments. </a:t>
            </a:r>
            <a:endParaRPr lang="en-AE"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04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different colored rectangular shapes&#10;&#10;Description automatically generated">
            <a:extLst>
              <a:ext uri="{FF2B5EF4-FFF2-40B4-BE49-F238E27FC236}">
                <a16:creationId xmlns:a16="http://schemas.microsoft.com/office/drawing/2014/main" id="{56F85659-9A21-8001-0FD4-59FC07493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337" y="215323"/>
            <a:ext cx="7147179" cy="3539259"/>
          </a:xfrm>
          <a:prstGeom prst="rect">
            <a:avLst/>
          </a:prstGeom>
        </p:spPr>
      </p:pic>
      <p:sp>
        <p:nvSpPr>
          <p:cNvPr id="7" name="TextBox 6">
            <a:extLst>
              <a:ext uri="{FF2B5EF4-FFF2-40B4-BE49-F238E27FC236}">
                <a16:creationId xmlns:a16="http://schemas.microsoft.com/office/drawing/2014/main" id="{7AE96E3E-607E-3026-C192-275A0B9CFDA8}"/>
              </a:ext>
            </a:extLst>
          </p:cNvPr>
          <p:cNvSpPr txBox="1"/>
          <p:nvPr/>
        </p:nvSpPr>
        <p:spPr>
          <a:xfrm>
            <a:off x="173147" y="344329"/>
            <a:ext cx="4900502" cy="1754326"/>
          </a:xfrm>
          <a:prstGeom prst="rect">
            <a:avLst/>
          </a:prstGeom>
          <a:noFill/>
        </p:spPr>
        <p:txBody>
          <a:bodyPr wrap="square" rtlCol="0">
            <a:spAutoFit/>
          </a:bodyPr>
          <a:lstStyle/>
          <a:p>
            <a:pPr marL="285750" indent="-285750" algn="just">
              <a:buFont typeface="Arial" panose="020B0604020202020204" pitchFamily="34" charset="0"/>
              <a:buChar char="•"/>
            </a:pPr>
            <a:r>
              <a:rPr lang="en-AE" b="1" dirty="0">
                <a:latin typeface="Arial" panose="020B0604020202020204" pitchFamily="34" charset="0"/>
                <a:cs typeface="Arial" panose="020B0604020202020204" pitchFamily="34" charset="0"/>
              </a:rPr>
              <a:t>Variability Across Features</a:t>
            </a:r>
          </a:p>
          <a:p>
            <a:pPr algn="just"/>
            <a:r>
              <a:rPr lang="en-AE" dirty="0">
                <a:latin typeface="Arial" panose="020B0604020202020204" pitchFamily="34" charset="0"/>
                <a:cs typeface="Arial" panose="020B0604020202020204" pitchFamily="34" charset="0"/>
              </a:rPr>
              <a:t>Features like BALANCE, CREDIT_LIMIT, and PURCHASE have wider distribution, indicating  a broader range of values among customers. This suggests diverse spending and credit usage behaviors.</a:t>
            </a:r>
          </a:p>
        </p:txBody>
      </p:sp>
      <p:sp>
        <p:nvSpPr>
          <p:cNvPr id="8" name="TextBox 7">
            <a:extLst>
              <a:ext uri="{FF2B5EF4-FFF2-40B4-BE49-F238E27FC236}">
                <a16:creationId xmlns:a16="http://schemas.microsoft.com/office/drawing/2014/main" id="{1F15A541-B3BA-F14F-9F56-CA0A433243E7}"/>
              </a:ext>
            </a:extLst>
          </p:cNvPr>
          <p:cNvSpPr txBox="1"/>
          <p:nvPr/>
        </p:nvSpPr>
        <p:spPr>
          <a:xfrm>
            <a:off x="173147" y="2098655"/>
            <a:ext cx="4900502" cy="2031325"/>
          </a:xfrm>
          <a:prstGeom prst="rect">
            <a:avLst/>
          </a:prstGeom>
          <a:noFill/>
        </p:spPr>
        <p:txBody>
          <a:bodyPr wrap="square" rtlCol="0">
            <a:spAutoFit/>
          </a:bodyPr>
          <a:lstStyle/>
          <a:p>
            <a:pPr marL="285750" indent="-285750" algn="just">
              <a:buFont typeface="Arial" panose="020B0604020202020204" pitchFamily="34" charset="0"/>
              <a:buChar char="•"/>
            </a:pPr>
            <a:r>
              <a:rPr lang="en-AE" b="1" dirty="0">
                <a:latin typeface="Arial" panose="020B0604020202020204" pitchFamily="34" charset="0"/>
                <a:cs typeface="Arial" panose="020B0604020202020204" pitchFamily="34" charset="0"/>
              </a:rPr>
              <a:t>Outliers</a:t>
            </a:r>
          </a:p>
          <a:p>
            <a:pPr algn="just"/>
            <a:r>
              <a:rPr lang="en-AE" dirty="0">
                <a:latin typeface="Arial" panose="020B0604020202020204" pitchFamily="34" charset="0"/>
                <a:cs typeface="Arial" panose="020B0604020202020204" pitchFamily="34" charset="0"/>
              </a:rPr>
              <a:t>Features like BALANCE_FREQUENCY, MINIMUM_PAYMENT, and PAYMENT display a significant number of outliers, This indicate that some customers have unusually high or low values. These bahaviors can signify risk or unique sepending habits.</a:t>
            </a:r>
          </a:p>
        </p:txBody>
      </p:sp>
      <p:sp>
        <p:nvSpPr>
          <p:cNvPr id="9" name="TextBox 8">
            <a:extLst>
              <a:ext uri="{FF2B5EF4-FFF2-40B4-BE49-F238E27FC236}">
                <a16:creationId xmlns:a16="http://schemas.microsoft.com/office/drawing/2014/main" id="{DD93DA4C-B9D1-7033-AE5E-9CB3BF4E33E7}"/>
              </a:ext>
            </a:extLst>
          </p:cNvPr>
          <p:cNvSpPr txBox="1"/>
          <p:nvPr/>
        </p:nvSpPr>
        <p:spPr>
          <a:xfrm>
            <a:off x="255697" y="4154705"/>
            <a:ext cx="4817952" cy="2031325"/>
          </a:xfrm>
          <a:prstGeom prst="rect">
            <a:avLst/>
          </a:prstGeom>
          <a:noFill/>
        </p:spPr>
        <p:txBody>
          <a:bodyPr wrap="square" rtlCol="0">
            <a:spAutoFit/>
          </a:bodyPr>
          <a:lstStyle/>
          <a:p>
            <a:pPr marL="285750" indent="-285750" algn="just">
              <a:buFont typeface="Arial" panose="020B0604020202020204" pitchFamily="34" charset="0"/>
              <a:buChar char="•"/>
            </a:pPr>
            <a:r>
              <a:rPr lang="en-AE" b="1" dirty="0">
                <a:latin typeface="Arial" panose="020B0604020202020204" pitchFamily="34" charset="0"/>
                <a:cs typeface="Arial" panose="020B0604020202020204" pitchFamily="34" charset="0"/>
              </a:rPr>
              <a:t>Behavioral insights</a:t>
            </a:r>
          </a:p>
          <a:p>
            <a:pPr algn="just"/>
            <a:r>
              <a:rPr lang="en-US" dirty="0">
                <a:latin typeface="Arial" panose="020B0604020202020204" pitchFamily="34" charset="0"/>
                <a:cs typeface="Arial" panose="020B0604020202020204" pitchFamily="34" charset="0"/>
              </a:rPr>
              <a:t>T</a:t>
            </a:r>
            <a:r>
              <a:rPr lang="en-AE" dirty="0">
                <a:latin typeface="Arial" panose="020B0604020202020204" pitchFamily="34" charset="0"/>
                <a:cs typeface="Arial" panose="020B0604020202020204" pitchFamily="34" charset="0"/>
              </a:rPr>
              <a:t>he variability of the frequency features highlights differing usage habits. Higher PURCHASES or CASH ADVANCE FREQUENCY  may indicate reliance on credit for frequent transactions or short-term liquidity needs.</a:t>
            </a:r>
          </a:p>
        </p:txBody>
      </p:sp>
      <p:sp>
        <p:nvSpPr>
          <p:cNvPr id="10" name="TextBox 9">
            <a:extLst>
              <a:ext uri="{FF2B5EF4-FFF2-40B4-BE49-F238E27FC236}">
                <a16:creationId xmlns:a16="http://schemas.microsoft.com/office/drawing/2014/main" id="{652D3615-A626-F29B-3703-9E3D51ACA2D5}"/>
              </a:ext>
            </a:extLst>
          </p:cNvPr>
          <p:cNvSpPr txBox="1"/>
          <p:nvPr/>
        </p:nvSpPr>
        <p:spPr>
          <a:xfrm>
            <a:off x="5575300" y="3962400"/>
            <a:ext cx="6361001" cy="2031325"/>
          </a:xfrm>
          <a:prstGeom prst="rect">
            <a:avLst/>
          </a:prstGeom>
          <a:noFill/>
        </p:spPr>
        <p:txBody>
          <a:bodyPr wrap="square" rtlCol="0">
            <a:spAutoFit/>
          </a:bodyPr>
          <a:lstStyle/>
          <a:p>
            <a:pPr marL="285750" indent="-285750">
              <a:buFont typeface="Arial" panose="020B0604020202020204" pitchFamily="34" charset="0"/>
              <a:buChar char="•"/>
            </a:pPr>
            <a:r>
              <a:rPr lang="en-AE" b="1" dirty="0">
                <a:latin typeface="Arial" panose="020B0604020202020204" pitchFamily="34" charset="0"/>
                <a:cs typeface="Arial" panose="020B0604020202020204" pitchFamily="34" charset="0"/>
              </a:rPr>
              <a:t>Summary</a:t>
            </a:r>
          </a:p>
          <a:p>
            <a:r>
              <a:rPr lang="en-US" dirty="0">
                <a:latin typeface="Arial" panose="020B0604020202020204" pitchFamily="34" charset="0"/>
                <a:cs typeface="Arial" panose="020B0604020202020204" pitchFamily="34" charset="0"/>
              </a:rPr>
              <a:t>This analysis reveals wide range of customer behaviors in spending, payment, and credit utilization, with notable outliers and consistent trends in certain features. These patterns support the segmentation efforts. The insight gathered can guide targeted marketing, customized offers, and proactive risk management strategies for each segment</a:t>
            </a:r>
            <a:endParaRPr lang="en-A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5944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hart of credit card usage&#10;&#10;Description automatically generated">
            <a:extLst>
              <a:ext uri="{FF2B5EF4-FFF2-40B4-BE49-F238E27FC236}">
                <a16:creationId xmlns:a16="http://schemas.microsoft.com/office/drawing/2014/main" id="{6B64D370-3F30-086D-A7A6-B0626955A4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299" y="99169"/>
            <a:ext cx="7419835" cy="6387510"/>
          </a:xfrm>
        </p:spPr>
      </p:pic>
      <p:sp>
        <p:nvSpPr>
          <p:cNvPr id="25" name="TextBox 24">
            <a:extLst>
              <a:ext uri="{FF2B5EF4-FFF2-40B4-BE49-F238E27FC236}">
                <a16:creationId xmlns:a16="http://schemas.microsoft.com/office/drawing/2014/main" id="{B6237F4F-626D-1EF6-EED1-6D05EC30FA87}"/>
              </a:ext>
            </a:extLst>
          </p:cNvPr>
          <p:cNvSpPr txBox="1"/>
          <p:nvPr/>
        </p:nvSpPr>
        <p:spPr>
          <a:xfrm>
            <a:off x="7248536" y="305253"/>
            <a:ext cx="4801326" cy="1200329"/>
          </a:xfrm>
          <a:prstGeom prst="rect">
            <a:avLst/>
          </a:prstGeom>
          <a:noFill/>
        </p:spPr>
        <p:txBody>
          <a:bodyPr wrap="square" rtlCol="0">
            <a:spAutoFit/>
          </a:bodyPr>
          <a:lstStyle/>
          <a:p>
            <a:pPr algn="just"/>
            <a:r>
              <a:rPr lang="en-AE" dirty="0">
                <a:latin typeface="Arial" panose="020B0604020202020204" pitchFamily="34" charset="0"/>
                <a:cs typeface="Arial" panose="020B0604020202020204" pitchFamily="34" charset="0"/>
              </a:rPr>
              <a:t>This </a:t>
            </a:r>
            <a:r>
              <a:rPr lang="en-AE" b="1" dirty="0">
                <a:latin typeface="Arial" panose="020B0604020202020204" pitchFamily="34" charset="0"/>
                <a:cs typeface="Arial" panose="020B0604020202020204" pitchFamily="34" charset="0"/>
              </a:rPr>
              <a:t>Heatmap </a:t>
            </a:r>
            <a:r>
              <a:rPr lang="en-AE" dirty="0">
                <a:latin typeface="Arial" panose="020B0604020202020204" pitchFamily="34" charset="0"/>
                <a:cs typeface="Arial" panose="020B0604020202020204" pitchFamily="34" charset="0"/>
              </a:rPr>
              <a:t>displays the correlation between various credit card usage features providing insights into how different behaviors and metrics relate to each other</a:t>
            </a:r>
          </a:p>
        </p:txBody>
      </p:sp>
      <p:sp>
        <p:nvSpPr>
          <p:cNvPr id="26" name="TextBox 25">
            <a:extLst>
              <a:ext uri="{FF2B5EF4-FFF2-40B4-BE49-F238E27FC236}">
                <a16:creationId xmlns:a16="http://schemas.microsoft.com/office/drawing/2014/main" id="{53DEA1C5-C2A9-8C61-08A1-A186FE605065}"/>
              </a:ext>
            </a:extLst>
          </p:cNvPr>
          <p:cNvSpPr txBox="1"/>
          <p:nvPr/>
        </p:nvSpPr>
        <p:spPr>
          <a:xfrm>
            <a:off x="7248536" y="1607301"/>
            <a:ext cx="2527359" cy="369332"/>
          </a:xfrm>
          <a:prstGeom prst="rect">
            <a:avLst/>
          </a:prstGeom>
          <a:noFill/>
        </p:spPr>
        <p:txBody>
          <a:bodyPr wrap="none" rtlCol="0">
            <a:spAutoFit/>
          </a:bodyPr>
          <a:lstStyle/>
          <a:p>
            <a:r>
              <a:rPr lang="en-AE" b="1" dirty="0">
                <a:latin typeface="Arial" panose="020B0604020202020204" pitchFamily="34" charset="0"/>
                <a:cs typeface="Arial" panose="020B0604020202020204" pitchFamily="34" charset="0"/>
              </a:rPr>
              <a:t>KEY OBSERVATIONS</a:t>
            </a:r>
          </a:p>
        </p:txBody>
      </p:sp>
      <p:sp>
        <p:nvSpPr>
          <p:cNvPr id="27" name="TextBox 26">
            <a:extLst>
              <a:ext uri="{FF2B5EF4-FFF2-40B4-BE49-F238E27FC236}">
                <a16:creationId xmlns:a16="http://schemas.microsoft.com/office/drawing/2014/main" id="{DECDAE80-15A2-FDEC-BF5F-82E70D9245D0}"/>
              </a:ext>
            </a:extLst>
          </p:cNvPr>
          <p:cNvSpPr txBox="1"/>
          <p:nvPr/>
        </p:nvSpPr>
        <p:spPr>
          <a:xfrm>
            <a:off x="7598441" y="1908317"/>
            <a:ext cx="4666662" cy="4524315"/>
          </a:xfrm>
          <a:prstGeom prst="rect">
            <a:avLst/>
          </a:prstGeom>
          <a:noFill/>
        </p:spPr>
        <p:txBody>
          <a:bodyPr wrap="none" rtlCol="0">
            <a:spAutoFit/>
          </a:bodyPr>
          <a:lstStyle/>
          <a:p>
            <a:pPr marL="285750" indent="-285750">
              <a:buFont typeface="Arial" panose="020B0604020202020204" pitchFamily="34" charset="0"/>
              <a:buChar char="•"/>
            </a:pPr>
            <a:r>
              <a:rPr lang="en-AE" dirty="0">
                <a:latin typeface="Arial" panose="020B0604020202020204" pitchFamily="34" charset="0"/>
                <a:cs typeface="Arial" panose="020B0604020202020204" pitchFamily="34" charset="0"/>
              </a:rPr>
              <a:t>High Positive Correlations:</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Purchases and purchases trx</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Installement and Installment trx</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Cash advance and cash advance trx</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Oneoff purchase and purchase freq</a:t>
            </a:r>
          </a:p>
          <a:p>
            <a:pPr marL="742950" lvl="1" indent="-285750">
              <a:buFont typeface="Arial" panose="020B0604020202020204" pitchFamily="34" charset="0"/>
              <a:buChar char="•"/>
            </a:pPr>
            <a:endParaRPr lang="en-AE"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E" dirty="0">
                <a:latin typeface="Arial" panose="020B0604020202020204" pitchFamily="34" charset="0"/>
                <a:cs typeface="Arial" panose="020B0604020202020204" pitchFamily="34" charset="0"/>
              </a:rPr>
              <a:t>High Negative Correlations:</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PRC full payment and Balance</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Cash advance PRC full payment</a:t>
            </a:r>
          </a:p>
          <a:p>
            <a:pPr marL="285750" indent="-285750">
              <a:buFont typeface="Arial" panose="020B0604020202020204" pitchFamily="34" charset="0"/>
              <a:buChar char="•"/>
            </a:pPr>
            <a:r>
              <a:rPr lang="en-AE" dirty="0">
                <a:latin typeface="Arial" panose="020B0604020202020204" pitchFamily="34" charset="0"/>
                <a:cs typeface="Arial" panose="020B0604020202020204" pitchFamily="34" charset="0"/>
              </a:rPr>
              <a:t>Moderate Correlation</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Balance and balance frequency</a:t>
            </a:r>
          </a:p>
          <a:p>
            <a:pPr marL="742950" lvl="1" indent="-285750">
              <a:buFont typeface="Arial" panose="020B0604020202020204" pitchFamily="34" charset="0"/>
              <a:buChar char="•"/>
            </a:pPr>
            <a:r>
              <a:rPr lang="en-AE" dirty="0">
                <a:latin typeface="Arial" panose="020B0604020202020204" pitchFamily="34" charset="0"/>
                <a:cs typeface="Arial" panose="020B0604020202020204" pitchFamily="34" charset="0"/>
              </a:rPr>
              <a:t>Minimum payments and Balance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Cluster of Features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Purchase-related cluster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Cash advance cluster</a:t>
            </a:r>
            <a:endParaRPr lang="en-AE"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A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4446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B3DB-2D6A-4800-21E5-71369CC117F1}"/>
              </a:ext>
            </a:extLst>
          </p:cNvPr>
          <p:cNvSpPr>
            <a:spLocks noGrp="1"/>
          </p:cNvSpPr>
          <p:nvPr>
            <p:ph type="title"/>
          </p:nvPr>
        </p:nvSpPr>
        <p:spPr>
          <a:xfrm>
            <a:off x="129257" y="427266"/>
            <a:ext cx="6096000" cy="612775"/>
          </a:xfrm>
        </p:spPr>
        <p:txBody>
          <a:bodyPr>
            <a:normAutofit/>
          </a:bodyPr>
          <a:lstStyle/>
          <a:p>
            <a:r>
              <a:rPr lang="en-US" sz="3200" b="1" i="0" dirty="0">
                <a:effectLst/>
                <a:latin typeface="Arial" panose="020B0604020202020204" pitchFamily="34" charset="0"/>
                <a:cs typeface="Arial" panose="020B0604020202020204" pitchFamily="34" charset="0"/>
              </a:rPr>
              <a:t>Principal Component Analysis</a:t>
            </a:r>
            <a:endParaRPr lang="en-IN" sz="3200" dirty="0">
              <a:latin typeface="Arial" panose="020B0604020202020204" pitchFamily="34" charset="0"/>
              <a:cs typeface="Arial" panose="020B0604020202020204" pitchFamily="34" charset="0"/>
            </a:endParaRPr>
          </a:p>
        </p:txBody>
      </p:sp>
      <p:pic>
        <p:nvPicPr>
          <p:cNvPr id="2" name="Picture 1" descr="A colorful dots on a white background&#10;&#10;Description automatically generated">
            <a:extLst>
              <a:ext uri="{FF2B5EF4-FFF2-40B4-BE49-F238E27FC236}">
                <a16:creationId xmlns:a16="http://schemas.microsoft.com/office/drawing/2014/main" id="{83B61C85-0DA7-15B8-C1AE-76FB53241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548" y="121484"/>
            <a:ext cx="5786634" cy="4852685"/>
          </a:xfrm>
          <a:prstGeom prst="rect">
            <a:avLst/>
          </a:prstGeom>
        </p:spPr>
      </p:pic>
      <p:pic>
        <p:nvPicPr>
          <p:cNvPr id="3" name="Content Placeholder 2" descr="A graph with a red line&#10;&#10;Description automatically generated">
            <a:extLst>
              <a:ext uri="{FF2B5EF4-FFF2-40B4-BE49-F238E27FC236}">
                <a16:creationId xmlns:a16="http://schemas.microsoft.com/office/drawing/2014/main" id="{6BCA0360-E827-4ADE-97F2-0735939B0E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38770"/>
            <a:ext cx="5994453" cy="3835399"/>
          </a:xfrm>
          <a:prstGeom prst="rect">
            <a:avLst/>
          </a:prstGeom>
        </p:spPr>
      </p:pic>
      <p:sp>
        <p:nvSpPr>
          <p:cNvPr id="7" name="TextBox 6">
            <a:extLst>
              <a:ext uri="{FF2B5EF4-FFF2-40B4-BE49-F238E27FC236}">
                <a16:creationId xmlns:a16="http://schemas.microsoft.com/office/drawing/2014/main" id="{EB717DD4-D294-91D5-D6A0-5990109BFAF5}"/>
              </a:ext>
            </a:extLst>
          </p:cNvPr>
          <p:cNvSpPr txBox="1"/>
          <p:nvPr/>
        </p:nvSpPr>
        <p:spPr>
          <a:xfrm>
            <a:off x="129257" y="5072897"/>
            <a:ext cx="6102926" cy="646331"/>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81.5% variance of the dataset lies on the first 3 Principal Components</a:t>
            </a:r>
            <a:endParaRPr lang="en-AE"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E91C451-C714-83A4-9083-68D3C31C8C54}"/>
              </a:ext>
            </a:extLst>
          </p:cNvPr>
          <p:cNvSpPr txBox="1"/>
          <p:nvPr/>
        </p:nvSpPr>
        <p:spPr>
          <a:xfrm>
            <a:off x="6232183" y="5072898"/>
            <a:ext cx="5751999" cy="923330"/>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Plotting the first 3 Principal Component with PC1 and PC2 and PC3 as the color to visualize depth in 2D space </a:t>
            </a:r>
            <a:endParaRPr lang="en-AE"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420264"/>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ADCCA71A-5458-2342-81D2-33B716778E53}">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1Z227bOBD9lYWejQUpire+OY7TGnBdI04CLBaBMSKHjhpFMiQ5m2zgfy8lOeg2beJUCFql3SebQ3p4ODPn8OK7wCblOoXbGVxh8CY4yPPLKygu/6DBIMham5HEsMhQo6kiygineOR783WV5FkZvLkLKihWWJ0l5QbS2pE3/n0+CCBN57CqWw7SEgfBGosyzyBN/sV2sO+qig1uBwHerNO8gNrlooIKa7fXfrhvewj0T+ZnBFMl17hAU7VWGYEhEKFQXEfOIyQR+mFlO6BB9s0htetm+lGeVZBkfpraZjXjkRBOEsZUKJUw2tT2MslW6Q7w59+e3K7r4FR4U8X5TR2P+KOfuPa03foFRSGLuKOCSuaMc0ZaBXu9lRewxq99Cc6o96I5URZFiNKEjS+XpNUOfHw7vlkXPu4+G62vob2GzKANmuAWWLaxvAuGq1WBK6h2zfEXnaM83Vx9w77IN4XBY3RNV1Yl1a2fwyU+m0sLFQQ1znmR+xQ3PaPTxclyctiYjzbZLmW8bl7k/4wK9Dm2wRuyHewH/FKYphBjGnwN4dxbnkyLSTelDzTaAyhGF1BUX6bINwqLxcFtE/7DpLiv0HDwAPHPDf32/J5DfvTH/7Bk5COxyosW/0tH+7wpYU4pgTCMYyeUjLih3KiudGCeCyTkAMJ4cjNBjLH/0+HH0WGd4PewgD5kwUsv4GfWNWgdQeSU5kwSUFwCI13rmoJ0oWIuFhaYNXEUq84coU4QxyOrlCQCpQQqSc85croYvh0/YAjpxJAfQ+nj8eHkZDmdvJ+c7Ee9l1Qr2Kyw1/vKI/mpiVAfd4xkCigPtY2BWC7ivmvy/Hi0PDqdTpfz4V/vx7OHSaS/ZBL3L7rNJ7cMnfJn2DCKSeScDrtrkQLl932ukKnIAHEx5arntXEwnA5no4fV3qUkDBS21xXx6FLbQgAkcYj+PsScP8BpbZTtvMEZaygaGovYUQ6CcU37LhKL+Xh2OJm9/R0q4fG1tqXAhLbSMcljzajWDhVxXUuBoFTGRIoK71VrbgWGne8DwgEVxF/xlY5qR1q5npfVTn0Xv0NZPb7WtqwkA8mMP62aWELIYwDKep6+J85+v2QKn15vm0ZjmUFCIuV5GNdvhsr0/pFquHi3HB6ePW+r78vFYzJbnAyn04ZTy/np8ejdcDF+hpL0Bf8rhPxhNv5wdPQqg/3sjaYviF/w6H3/bNtC6//L7Z6juDOEhU4SBRaFdUKBE53vZMoq4Nwqzoh12rtz+vWqdY+fiZ6l1j3Gv0f6eoz8OyDvlZKLTWa9kMzRI8iqRQXm8vXIytPEabVFWdQhtcjjGJzxgqAt7aYtjbx8tgRXWKya/1zzTVWuweAcMmwCs24hJtiM8xUCmUW7+17Un9PEi1E78Rmkm3rO5q/koJmmfoHffgJBplJ5wh4AAA==&quot;"/>
    <we:property name="creatorSessionId" value="&quot;af1e8eea-7e7c-4104-8697-ba939e63349c&quot;"/>
    <we:property name="creatorTenantId" value="&quot;c99b5181-b8ed-484d-8203-9e2c77240834&quot;"/>
    <we:property name="creatorUserId" value="&quot;100320031FBDD37D&quot;"/>
    <we:property name="datasetId" value="&quot;769db3d1-8dfb-49dd-9f4b-d49cee962f08&quot;"/>
    <we:property name="embedUrl" value="&quot;/reportEmbed?reportId=94d32ff8-5df1-44bd-a948-ae46ee56f30d&amp;config=eyJjbHVzdGVyVXJsIjoiaHR0cHM6Ly9XQUJJLVVBRS1OT1JUSC1BLVBSSU1BUlktcmVkaXJlY3QuYW5hbHlzaXMud2luZG93cy5uZXQiLCJlbWJlZEZlYXR1cmVzIjp7InVzYWdlTWV0cmljc1ZOZXh0Ijp0cnVlfX0%3D&amp;disableSensitivityBanner=true&quot;"/>
    <we:property name="initialStateBookmark" value="&quot;H4sIAAAAAAAAA+1ZbU/jOBD+K6d8rk52HDs230Ipu9WWUlFAOp1QNbbHJUtIqjTlYFH/+zlJ0d6yC2UrtBt271PrsTPzeGae8dt9YNPlIoO7MVxjsBfsF8XVNZRXf9CgF+Qb2fHxh6Pk5MNsnBwNvLhYVGmRL4O9+6CCco7VebpcQVZr8MK/L3oBZNkE5nXLQbbEXrDAclnkkKWfsB3su6pyhetegLeLrCihVjmtoMJa7Y0f7tveNv2TeYtgqvQGp2iqVhpHYAhEKCRXkYsMJRH6Yct2QIPsm0Nq1Y35fpFXkObeTC2zivFICBcTxmQYS2GUqeXLNJ9nG8Cfvz29W9ReqfC20sVt7Q/90RuuNa3XfkJRyCLuqKAxc8Y5E1sJW7UtL2GBX+sSnFGvRXEiLYoQYxM2ulyaVRvw+m5wuyi93300Wl2JvYHcoA0a55a4bH15HyTzeYlzqDbNwRed/SJbXX9DPi1WpcETdE1XXqXVnbfhUh/NmYUKghrnpCx8iJue/tn0dDY8aMSHq3wTMl43L4t/+iX6GNtgj6x72wG/FqYRaMyCryFceMmzYTHZaukdjXYfyv4llNWXIfKN0mK5f9e4/yAtHzI07D1C/HNdv7544JAf/fE/LOl7T8yLssX/2t6+aFKYU0ogDLV2QsYRN5QbuSsdmOcCCTmAMJ7cTBBj7P90+HF0WKT4PSygj1nw2hP4mXkNSkUQOak4iwlIHgMju+Y1hdiFkjktLDBrdKTlzhyhThDHIytlTATGMdCYdJwjZ9Pk3eARQ8hODPkxlD4ZHAxPZ6Ph0fB0O+qtpJrDao6dXleeiE9NhHq7Y2ImgfJQWQ3EcqG7XpMnJ/3Z4dloNJskfx0Nxo+DSH/JIG6fdBtPbhk66fewYaRJ5JwKd69FEqRf97lEJiMDxGnKZcdzYz8ZJeP+42zfJSUMlLbTGfHkVNtEACQ6RH8eYs5v4JQy0u68wBlrKBqqhXaUg2Bc0a4XielkMD4Yjt/9Dpnw9FzbVGBC2dixmGvFqFIOJXG7pgLBWBoTSSq8VqW4FRjufB4QDqgg/ogvVVQrUtJ1PK021Xf6O6TV03Nt0ypmEDPjd6tGxxByDUBZx8P3zN7vlwzh8/Ntw2gsM0hIJD0PtYmJkabzl1TJ9P0sOTh/2VLflYPHcDw9TUajhlOzydlJ/30yHbygknQF/xuEfDweHB8evklnv3ih6QriV9x6P1zbttC6f3O7ZSvuDGGhi4kEi8I6IcGJnc9k0krg3ErOiHXKq3Pq7VbrDl8Tvahadxj/ltLXYeTfAXlrKblc5dYXkgl6BHk1rcBcvZ2y8jxx2toiLaqQWuRagzO+IChLd6stTXn5LAmusZw3b67FqlouwOAEcmwcs2ghptiM8xkCuUW7+V/Wv6PUF6PW8Dlkq9pm85QcNEY8llRnuOWD+oE5aGDVN/brfwFHD54Q6x4AAA==&quot;"/>
    <we:property name="isFiltersActionButtonVisible" value="true"/>
    <we:property name="isVisualContainerHeaderHidden" value="false"/>
    <we:property name="pageDisplayName" value="&quot;Dashboard&quot;"/>
    <we:property name="reportEmbeddedTime" value="&quot;2024-11-09T09:52:47.534Z&quot;"/>
    <we:property name="reportName" value="&quot;CreditCardUsageSegmentation_Dashboard_AriesDimaano&quot;"/>
    <we:property name="reportState" value="&quot;CONNECTED&quot;"/>
    <we:property name="reportUrl" value="&quot;/links/UjHZk4EuyW?ctid=c99b5181-b8ed-484d-8203-9e2c77240834&amp;pbi_source=linkShar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9020</TotalTime>
  <Words>1552</Words>
  <Application>Microsoft Macintosh PowerPoint</Application>
  <PresentationFormat>Widescreen</PresentationFormat>
  <Paragraphs>145</Paragraphs>
  <Slides>29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Aharoni</vt:lpstr>
      <vt:lpstr>Arial</vt:lpstr>
      <vt:lpstr>Calibri</vt:lpstr>
      <vt:lpstr>Figtree</vt:lpstr>
      <vt:lpstr>BIA Template</vt:lpstr>
      <vt:lpstr>PowerPoint Presentation</vt:lpstr>
      <vt:lpstr>Business Problem Overview</vt:lpstr>
      <vt:lpstr>Data Overview</vt:lpstr>
      <vt:lpstr>Feature Scaling</vt:lpstr>
      <vt:lpstr>Exploratory Data Analysis (EDA)</vt:lpstr>
      <vt:lpstr>PowerPoint Presentation</vt:lpstr>
      <vt:lpstr>PowerPoint Presentation</vt:lpstr>
      <vt:lpstr>PowerPoint Presentation</vt:lpstr>
      <vt:lpstr>Principal Component Analysis</vt:lpstr>
      <vt:lpstr>Clustering Methods</vt:lpstr>
      <vt:lpstr>KMEANS CLUSTERING</vt:lpstr>
      <vt:lpstr>PowerPoint Presentation</vt:lpstr>
      <vt:lpstr>Kmeans Clustering</vt:lpstr>
      <vt:lpstr>AGGLOMERATIVE CLUSTERING</vt:lpstr>
      <vt:lpstr>Agglomerative Clustering</vt:lpstr>
      <vt:lpstr>DBSCAN CLUSTERING</vt:lpstr>
      <vt:lpstr>DBSCAN Clustering</vt:lpstr>
      <vt:lpstr>Clustering Method Comparison:</vt:lpstr>
      <vt:lpstr>PowerPoint Presentation</vt:lpstr>
      <vt:lpstr>Dashboard</vt:lpstr>
      <vt:lpstr>Cluster 0 Moderate Spenders with Stable Usage</vt:lpstr>
      <vt:lpstr>Cluster 1 High Credit Limit &amp; Low Usage</vt:lpstr>
      <vt:lpstr>Cluster 2 Low Income / Newer Users with Low Balances and Credit Limits</vt:lpstr>
      <vt:lpstr>Cluster 3 High-Spending &amp; Cash Advance Dependency</vt:lpstr>
      <vt:lpstr>Cluster 4 Mid-Tier Stable Spenders with Low Cash Advance Dependency</vt:lpstr>
      <vt:lpstr>Cluster 5 Long-Term, Low-Spending Customers with Low Balances</vt:lpstr>
      <vt:lpstr>Cluster 6 High-Value, High-Spending Customers with Frequent Cash Advances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Aries Dimaano</cp:lastModifiedBy>
  <cp:revision>2261</cp:revision>
  <dcterms:created xsi:type="dcterms:W3CDTF">2020-12-23T13:36:00Z</dcterms:created>
  <dcterms:modified xsi:type="dcterms:W3CDTF">2024-11-09T09:56:10Z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